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67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D3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264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title>
      <c:tx>
        <c:rich>
          <a:bodyPr/>
          <a:lstStyle/>
          <a:p>
            <a:pPr>
              <a:defRPr>
                <a:solidFill>
                  <a:schemeClr val="accent6">
                    <a:lumMod val="50000"/>
                  </a:schemeClr>
                </a:solidFill>
              </a:defRPr>
            </a:pP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Delitos</a:t>
            </a:r>
            <a:r>
              <a:rPr lang="en-US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baseline="0" dirty="0" err="1" smtClean="0">
                <a:solidFill>
                  <a:schemeClr val="accent6">
                    <a:lumMod val="50000"/>
                  </a:schemeClr>
                </a:solidFill>
              </a:rPr>
              <a:t>predominantemente</a:t>
            </a:r>
            <a:r>
              <a:rPr lang="en-US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baseline="0" dirty="0" err="1" smtClean="0">
                <a:solidFill>
                  <a:schemeClr val="accent6">
                    <a:lumMod val="50000"/>
                  </a:schemeClr>
                </a:solidFill>
              </a:rPr>
              <a:t>cometidos</a:t>
            </a:r>
            <a:r>
              <a:rPr lang="en-US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baseline="0" dirty="0" err="1" smtClean="0">
                <a:solidFill>
                  <a:schemeClr val="accent6">
                    <a:lumMod val="50000"/>
                  </a:schemeClr>
                </a:solidFill>
              </a:rPr>
              <a:t>por</a:t>
            </a:r>
            <a:r>
              <a:rPr lang="en-US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baseline="0" dirty="0" err="1" smtClean="0">
                <a:solidFill>
                  <a:schemeClr val="accent6">
                    <a:lumMod val="50000"/>
                  </a:schemeClr>
                </a:solidFill>
              </a:rPr>
              <a:t>adolescentes</a:t>
            </a:r>
            <a:r>
              <a:rPr lang="en-US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1.6639286811269329E-2"/>
          <c:y val="7.0688532840286894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Delitos predominantemente cometidos por adolescentes cumpliendo la medida de internamiento</c:v>
                </c:pt>
              </c:strCache>
            </c:strRef>
          </c:tx>
          <c:explosion val="25"/>
          <c:cat>
            <c:strRef>
              <c:f>Plan1!$A$2:$A$5</c:f>
              <c:strCache>
                <c:ptCount val="3"/>
                <c:pt idx="0">
                  <c:v>Robo (36%)</c:v>
                </c:pt>
                <c:pt idx="1">
                  <c:v>tráfico de drogas (24%)</c:v>
                </c:pt>
                <c:pt idx="2">
                  <c:v>Otros crímenes (40%)</c:v>
                </c:pt>
              </c:strCache>
            </c:strRef>
          </c:cat>
          <c:val>
            <c:numRef>
              <c:f>Plan1!$B$2:$B$5</c:f>
              <c:numCache>
                <c:formatCode>0%</c:formatCode>
                <c:ptCount val="4"/>
                <c:pt idx="0">
                  <c:v>0.36000000000000004</c:v>
                </c:pt>
                <c:pt idx="1">
                  <c:v>0.24000000000000002</c:v>
                </c:pt>
                <c:pt idx="2">
                  <c:v>0.4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8717140089009732"/>
          <c:y val="0.24642659825282129"/>
          <c:w val="0.3076412669834071"/>
          <c:h val="0.75346604926453298"/>
        </c:manualLayout>
      </c:layout>
    </c:legend>
    <c:plotVisOnly val="1"/>
  </c:chart>
  <c:txPr>
    <a:bodyPr/>
    <a:lstStyle/>
    <a:p>
      <a:pPr>
        <a:defRPr sz="1800"/>
      </a:pPr>
      <a:endParaRPr lang="pt-B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title>
      <c:tx>
        <c:rich>
          <a:bodyPr/>
          <a:lstStyle/>
          <a:p>
            <a:pPr>
              <a:defRPr/>
            </a:pPr>
            <a:r>
              <a:rPr lang="en-US" dirty="0" err="1">
                <a:solidFill>
                  <a:schemeClr val="accent6">
                    <a:lumMod val="50000"/>
                  </a:schemeClr>
                </a:solidFill>
              </a:rPr>
              <a:t>Delitos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predominantemente</a:t>
            </a:r>
            <a:r>
              <a:rPr lang="en-US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baseline="0" dirty="0" err="1" smtClean="0">
                <a:solidFill>
                  <a:schemeClr val="accent6">
                    <a:lumMod val="50000"/>
                  </a:schemeClr>
                </a:solidFill>
              </a:rPr>
              <a:t>cometidos</a:t>
            </a:r>
            <a:r>
              <a:rPr lang="en-US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baseline="0" dirty="0" err="1" smtClean="0">
                <a:solidFill>
                  <a:schemeClr val="accent6">
                    <a:lumMod val="50000"/>
                  </a:schemeClr>
                </a:solidFill>
              </a:rPr>
              <a:t>p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or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</a:rPr>
              <a:t>adolescentes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'Plan1'!$B$1</c:f>
              <c:strCache>
                <c:ptCount val="1"/>
                <c:pt idx="0">
                  <c:v>Delitos practicados por adolescentes </c:v>
                </c:pt>
              </c:strCache>
            </c:strRef>
          </c:tx>
          <c:explosion val="25"/>
          <c:cat>
            <c:strRef>
              <c:f>'Plan1'!$A$2:$A$5</c:f>
              <c:strCache>
                <c:ptCount val="3"/>
                <c:pt idx="0">
                  <c:v>Robo (44,10 %</c:v>
                </c:pt>
                <c:pt idx="1">
                  <c:v>Tráfico de drogas (41,80 %)</c:v>
                </c:pt>
                <c:pt idx="2">
                  <c:v>Otros crímenes (14,10 %)</c:v>
                </c:pt>
              </c:strCache>
            </c:strRef>
          </c:cat>
          <c:val>
            <c:numRef>
              <c:f>'Plan1'!$B$2:$B$5</c:f>
              <c:numCache>
                <c:formatCode>0.00%</c:formatCode>
                <c:ptCount val="4"/>
                <c:pt idx="0">
                  <c:v>0.441</c:v>
                </c:pt>
                <c:pt idx="1">
                  <c:v>0.41800000000000026</c:v>
                </c:pt>
                <c:pt idx="2">
                  <c:v>0.14100000000000001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/>
    </c:legend>
    <c:plotVisOnly val="1"/>
  </c:chart>
  <c:txPr>
    <a:bodyPr/>
    <a:lstStyle/>
    <a:p>
      <a:pPr>
        <a:defRPr sz="1800"/>
      </a:pPr>
      <a:endParaRPr lang="pt-BR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BDAF6F-10EA-4632-8CE2-E3CEBA549EDB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A66B3-3D93-472F-8550-25789F8DA1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Máster</a:t>
            </a:r>
            <a:r>
              <a:rPr lang="pt-BR" baseline="0" dirty="0" smtClean="0"/>
              <a:t> Universitário </a:t>
            </a:r>
            <a:r>
              <a:rPr lang="pt-BR" baseline="0" dirty="0" err="1" smtClean="0"/>
              <a:t>en</a:t>
            </a:r>
            <a:r>
              <a:rPr lang="pt-BR" baseline="0" dirty="0" smtClean="0"/>
              <a:t> </a:t>
            </a:r>
            <a:r>
              <a:rPr lang="pt-BR" baseline="0" dirty="0" err="1" smtClean="0"/>
              <a:t>Derecho</a:t>
            </a:r>
            <a:r>
              <a:rPr lang="pt-BR" baseline="0" dirty="0" smtClean="0"/>
              <a:t> Público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09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10</a:t>
            </a:fld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10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11</a:t>
            </a:fld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11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12</a:t>
            </a:fld>
            <a:endParaRPr lang="pt-B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12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13</a:t>
            </a:fld>
            <a:endParaRPr 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14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14</a:t>
            </a:fld>
            <a:endParaRPr lang="pt-B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err="1" smtClean="0"/>
              <a:t>Datos</a:t>
            </a:r>
            <a:r>
              <a:rPr lang="pt-BR" baseline="0" dirty="0" smtClean="0"/>
              <a:t> estadísticos</a:t>
            </a:r>
          </a:p>
          <a:p>
            <a:endParaRPr lang="pt-BR" baseline="0" dirty="0" smtClean="0"/>
          </a:p>
          <a:p>
            <a:r>
              <a:rPr lang="pt-BR" dirty="0" smtClean="0"/>
              <a:t>Gomes, L. F. (2014). Brasil:</a:t>
            </a:r>
            <a:r>
              <a:rPr lang="pt-BR" baseline="0" dirty="0" smtClean="0"/>
              <a:t> </a:t>
            </a:r>
            <a:r>
              <a:rPr lang="pt-BR" baseline="0" dirty="0" err="1" smtClean="0"/>
              <a:t>r</a:t>
            </a:r>
            <a:r>
              <a:rPr lang="pt-BR" dirty="0" err="1" smtClean="0"/>
              <a:t>eincidencia</a:t>
            </a:r>
            <a:r>
              <a:rPr lang="pt-BR" dirty="0" smtClean="0"/>
              <a:t> de até 70%. Recuperado de:http://institutoavantebrasil.com.br/brasil-reincidencia-de-ate-70/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15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16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 smtClean="0"/>
          </a:p>
          <a:p>
            <a:r>
              <a:rPr lang="pt-BR" dirty="0" smtClean="0"/>
              <a:t>El ECA determina 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2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3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baseline="0" dirty="0" smtClean="0"/>
              <a:t>3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4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baseline="0" dirty="0" smtClean="0"/>
              <a:t>4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5</a:t>
            </a:fld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5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6</a:t>
            </a:fld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6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7</a:t>
            </a:fld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b.2)</a:t>
            </a:r>
            <a:r>
              <a:rPr lang="pt-BR" baseline="0" dirty="0" smtClean="0"/>
              <a:t> </a:t>
            </a:r>
            <a:r>
              <a:rPr lang="pt-BR" baseline="0" dirty="0" err="1" smtClean="0"/>
              <a:t>Culpabilidad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8</a:t>
            </a:fld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8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A66B3-3D93-472F-8550-25789F8DA10C}" type="slidenum">
              <a:rPr lang="pt-BR" smtClean="0"/>
              <a:pPr/>
              <a:t>9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19152-03D0-4422-B9A3-86EC11010F47}" type="datetimeFigureOut">
              <a:rPr lang="pt-BR" smtClean="0"/>
              <a:pPr/>
              <a:t>12/7/2016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7361A-C2C1-42C9-B26A-2C0C740A498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5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tângulo 8"/>
          <p:cNvSpPr/>
          <p:nvPr/>
        </p:nvSpPr>
        <p:spPr>
          <a:xfrm>
            <a:off x="1547664" y="1412776"/>
            <a:ext cx="59046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>
              <a:solidFill>
                <a:srgbClr val="002060"/>
              </a:solidFill>
            </a:endParaRPr>
          </a:p>
          <a:p>
            <a:r>
              <a:rPr lang="es-ES" dirty="0">
                <a:solidFill>
                  <a:srgbClr val="002060"/>
                </a:solidFill>
              </a:rPr>
              <a:t> </a:t>
            </a:r>
            <a:r>
              <a:rPr lang="es-ES" dirty="0" smtClean="0">
                <a:solidFill>
                  <a:srgbClr val="002060"/>
                </a:solidFill>
              </a:rPr>
              <a:t>       </a:t>
            </a:r>
            <a:r>
              <a:rPr lang="es-ES" sz="2400" b="1" dirty="0" smtClean="0">
                <a:solidFill>
                  <a:srgbClr val="002060"/>
                </a:solidFill>
              </a:rPr>
              <a:t>Máster </a:t>
            </a:r>
            <a:r>
              <a:rPr lang="es-ES" sz="2400" b="1" dirty="0">
                <a:solidFill>
                  <a:srgbClr val="002060"/>
                </a:solidFill>
              </a:rPr>
              <a:t>Universitario en Derecho Público </a:t>
            </a:r>
          </a:p>
          <a:p>
            <a:r>
              <a:rPr lang="pt-BR" sz="2400" b="1" dirty="0" smtClean="0">
                <a:solidFill>
                  <a:srgbClr val="002060"/>
                </a:solidFill>
              </a:rPr>
              <a:t>                Curso </a:t>
            </a:r>
            <a:r>
              <a:rPr lang="pt-BR" sz="2400" b="1" dirty="0" err="1">
                <a:solidFill>
                  <a:srgbClr val="002060"/>
                </a:solidFill>
              </a:rPr>
              <a:t>académico</a:t>
            </a:r>
            <a:r>
              <a:rPr lang="pt-BR" sz="2400" b="1" dirty="0">
                <a:solidFill>
                  <a:srgbClr val="002060"/>
                </a:solidFill>
              </a:rPr>
              <a:t> 2015/2016 </a:t>
            </a:r>
            <a:r>
              <a:rPr lang="pt-BR" sz="2400" b="1" dirty="0" smtClean="0">
                <a:solidFill>
                  <a:srgbClr val="002060"/>
                </a:solidFill>
              </a:rPr>
              <a:t> </a:t>
            </a:r>
            <a:endParaRPr lang="pt-BR" sz="2400" b="1" dirty="0">
              <a:solidFill>
                <a:srgbClr val="002060"/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2636912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dirty="0"/>
          </a:p>
          <a:p>
            <a:r>
              <a:rPr lang="pt-BR" dirty="0"/>
              <a:t> </a:t>
            </a:r>
            <a:r>
              <a:rPr lang="pt-BR" dirty="0" smtClean="0"/>
              <a:t>                                                                </a:t>
            </a:r>
            <a:r>
              <a:rPr lang="pt-BR" i="1" dirty="0" err="1" smtClean="0"/>
              <a:t>Trabajo</a:t>
            </a:r>
            <a:r>
              <a:rPr lang="pt-BR" i="1" dirty="0" smtClean="0"/>
              <a:t> </a:t>
            </a:r>
            <a:r>
              <a:rPr lang="pt-BR" i="1" dirty="0" err="1"/>
              <a:t>Fin</a:t>
            </a:r>
            <a:r>
              <a:rPr lang="pt-BR" i="1" dirty="0"/>
              <a:t> de Máster </a:t>
            </a:r>
          </a:p>
          <a:p>
            <a:endParaRPr lang="pt-BR" dirty="0" smtClean="0"/>
          </a:p>
          <a:p>
            <a:endParaRPr lang="pt-BR" dirty="0"/>
          </a:p>
          <a:p>
            <a:r>
              <a:rPr lang="pt-BR" sz="2400" dirty="0" smtClean="0">
                <a:solidFill>
                  <a:srgbClr val="002060"/>
                </a:solidFill>
              </a:rPr>
              <a:t>           </a:t>
            </a:r>
            <a:r>
              <a:rPr lang="pt-BR" sz="2800" b="1" dirty="0" smtClean="0">
                <a:solidFill>
                  <a:srgbClr val="002060"/>
                </a:solidFill>
              </a:rPr>
              <a:t>‘‘</a:t>
            </a:r>
            <a:r>
              <a:rPr lang="pt-BR" sz="2800" b="1" dirty="0">
                <a:solidFill>
                  <a:srgbClr val="002060"/>
                </a:solidFill>
              </a:rPr>
              <a:t>PEC 171/1993: Inconstitucionalidades y </a:t>
            </a:r>
            <a:r>
              <a:rPr lang="pt-BR" sz="2800" b="1" dirty="0" err="1">
                <a:solidFill>
                  <a:srgbClr val="002060"/>
                </a:solidFill>
              </a:rPr>
              <a:t>falacias</a:t>
            </a:r>
            <a:r>
              <a:rPr lang="pt-BR" sz="2800" b="1" dirty="0">
                <a:solidFill>
                  <a:srgbClr val="002060"/>
                </a:solidFill>
              </a:rPr>
              <a:t>’’ 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2267744" y="414908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pt-BR" dirty="0"/>
          </a:p>
          <a:p>
            <a:r>
              <a:rPr lang="pt-BR" dirty="0"/>
              <a:t> </a:t>
            </a:r>
            <a:r>
              <a:rPr lang="pt-BR" dirty="0" smtClean="0"/>
              <a:t>               </a:t>
            </a:r>
            <a:r>
              <a:rPr lang="pt-BR" sz="2400" b="1" dirty="0" err="1" smtClean="0">
                <a:solidFill>
                  <a:srgbClr val="002060"/>
                </a:solidFill>
              </a:rPr>
              <a:t>Janna</a:t>
            </a:r>
            <a:r>
              <a:rPr lang="pt-BR" sz="2400" b="1" dirty="0" smtClean="0">
                <a:solidFill>
                  <a:srgbClr val="002060"/>
                </a:solidFill>
              </a:rPr>
              <a:t> </a:t>
            </a:r>
            <a:r>
              <a:rPr lang="pt-BR" sz="2400" b="1" dirty="0">
                <a:solidFill>
                  <a:srgbClr val="002060"/>
                </a:solidFill>
              </a:rPr>
              <a:t>da Nóbrega Souza </a:t>
            </a:r>
          </a:p>
          <a:p>
            <a:r>
              <a:rPr lang="pt-BR" dirty="0" smtClean="0"/>
              <a:t>                                </a:t>
            </a:r>
          </a:p>
          <a:p>
            <a:r>
              <a:rPr lang="pt-BR" dirty="0">
                <a:solidFill>
                  <a:srgbClr val="002060"/>
                </a:solidFill>
              </a:rPr>
              <a:t>	 </a:t>
            </a:r>
            <a:r>
              <a:rPr lang="pt-BR" dirty="0" smtClean="0">
                <a:solidFill>
                  <a:srgbClr val="002060"/>
                </a:solidFill>
              </a:rPr>
              <a:t>                Tutora </a:t>
            </a:r>
            <a:endParaRPr lang="pt-BR" dirty="0">
              <a:solidFill>
                <a:srgbClr val="002060"/>
              </a:solidFill>
            </a:endParaRPr>
          </a:p>
          <a:p>
            <a:r>
              <a:rPr lang="pt-BR" dirty="0" smtClean="0">
                <a:solidFill>
                  <a:srgbClr val="002060"/>
                </a:solidFill>
              </a:rPr>
              <a:t>                    Carmen </a:t>
            </a:r>
            <a:r>
              <a:rPr lang="pt-BR" dirty="0">
                <a:solidFill>
                  <a:srgbClr val="002060"/>
                </a:solidFill>
              </a:rPr>
              <a:t>Lamarca Perez </a:t>
            </a:r>
          </a:p>
          <a:p>
            <a:r>
              <a:rPr lang="es-ES" dirty="0" smtClean="0">
                <a:solidFill>
                  <a:srgbClr val="002060"/>
                </a:solidFill>
              </a:rPr>
              <a:t>                    </a:t>
            </a:r>
          </a:p>
          <a:p>
            <a:r>
              <a:rPr lang="es-ES" dirty="0">
                <a:solidFill>
                  <a:srgbClr val="002060"/>
                </a:solidFill>
              </a:rPr>
              <a:t> </a:t>
            </a:r>
            <a:r>
              <a:rPr lang="es-ES" dirty="0" smtClean="0">
                <a:solidFill>
                  <a:srgbClr val="002060"/>
                </a:solidFill>
              </a:rPr>
              <a:t>                 Getafe 13 </a:t>
            </a:r>
            <a:r>
              <a:rPr lang="es-ES" dirty="0">
                <a:solidFill>
                  <a:srgbClr val="002060"/>
                </a:solidFill>
              </a:rPr>
              <a:t>de </a:t>
            </a:r>
            <a:r>
              <a:rPr lang="es-ES" dirty="0" smtClean="0">
                <a:solidFill>
                  <a:srgbClr val="002060"/>
                </a:solidFill>
              </a:rPr>
              <a:t>Julio </a:t>
            </a:r>
            <a:r>
              <a:rPr lang="es-ES" dirty="0">
                <a:solidFill>
                  <a:srgbClr val="002060"/>
                </a:solidFill>
              </a:rPr>
              <a:t>de 2016 </a:t>
            </a:r>
            <a:endParaRPr lang="pt-BR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539552" y="1268760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</a:rPr>
              <a:t>b)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Adquisición</a:t>
            </a:r>
            <a:r>
              <a:rPr lang="pt-BR" sz="2000" b="1" baseline="0" dirty="0" smtClean="0">
                <a:solidFill>
                  <a:srgbClr val="002060"/>
                </a:solidFill>
              </a:rPr>
              <a:t> de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la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capacidad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electoral</a:t>
            </a:r>
            <a:r>
              <a:rPr lang="pt-BR" sz="2000" b="1" baseline="0" dirty="0" smtClean="0">
                <a:solidFill>
                  <a:srgbClr val="002060"/>
                </a:solidFill>
              </a:rPr>
              <a:t> a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los</a:t>
            </a:r>
            <a:r>
              <a:rPr lang="pt-BR" sz="2000" b="1" baseline="0" dirty="0" smtClean="0">
                <a:solidFill>
                  <a:srgbClr val="002060"/>
                </a:solidFill>
              </a:rPr>
              <a:t> 16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años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6" name="Retângulo de cantos arredondados 5"/>
          <p:cNvSpPr/>
          <p:nvPr/>
        </p:nvSpPr>
        <p:spPr>
          <a:xfrm>
            <a:off x="1115616" y="2204864"/>
            <a:ext cx="1872208" cy="864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dirty="0" smtClean="0">
                <a:solidFill>
                  <a:srgbClr val="002060"/>
                </a:solidFill>
              </a:rPr>
              <a:t>          VOTO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5508104" y="2204864"/>
            <a:ext cx="1872208" cy="864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dirty="0" smtClean="0">
                <a:solidFill>
                  <a:srgbClr val="002060"/>
                </a:solidFill>
              </a:rPr>
              <a:t>          PENA</a:t>
            </a:r>
            <a:endParaRPr lang="pt-BR" dirty="0">
              <a:solidFill>
                <a:srgbClr val="002060"/>
              </a:solidFill>
            </a:endParaRPr>
          </a:p>
        </p:txBody>
      </p:sp>
      <p:pic>
        <p:nvPicPr>
          <p:cNvPr id="8" name="Picture 2" descr="http://unisci24.com/data_images/wlls/55/363122-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1988840"/>
            <a:ext cx="1224136" cy="1152129"/>
          </a:xfrm>
          <a:prstGeom prst="rect">
            <a:avLst/>
          </a:prstGeom>
          <a:noFill/>
        </p:spPr>
      </p:pic>
      <p:sp>
        <p:nvSpPr>
          <p:cNvPr id="9" name="Retângulo 8"/>
          <p:cNvSpPr/>
          <p:nvPr/>
        </p:nvSpPr>
        <p:spPr>
          <a:xfrm>
            <a:off x="323528" y="3501008"/>
            <a:ext cx="32403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Derecho</a:t>
            </a:r>
            <a:r>
              <a:rPr lang="pt-BR" baseline="0" dirty="0" smtClean="0">
                <a:solidFill>
                  <a:srgbClr val="002060"/>
                </a:solidFill>
              </a:rPr>
              <a:t> facultativo;</a:t>
            </a:r>
          </a:p>
          <a:p>
            <a:endParaRPr lang="pt-BR" baseline="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Instrumento </a:t>
            </a:r>
            <a:r>
              <a:rPr lang="pt-BR" baseline="0" dirty="0" smtClean="0">
                <a:solidFill>
                  <a:srgbClr val="002060"/>
                </a:solidFill>
              </a:rPr>
              <a:t>de </a:t>
            </a:r>
            <a:r>
              <a:rPr lang="pt-BR" baseline="0" dirty="0" err="1" smtClean="0">
                <a:solidFill>
                  <a:srgbClr val="002060"/>
                </a:solidFill>
              </a:rPr>
              <a:t>participación</a:t>
            </a:r>
            <a:r>
              <a:rPr lang="pt-BR" baseline="0" dirty="0" smtClean="0">
                <a:solidFill>
                  <a:srgbClr val="002060"/>
                </a:solidFill>
              </a:rPr>
              <a:t> política;</a:t>
            </a:r>
          </a:p>
          <a:p>
            <a:pPr>
              <a:buFont typeface="Arial" pitchFamily="34" charset="0"/>
              <a:buChar char="•"/>
            </a:pPr>
            <a:endParaRPr lang="pt-BR" baseline="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Práctica</a:t>
            </a:r>
            <a:r>
              <a:rPr lang="pt-BR" baseline="0" dirty="0" smtClean="0">
                <a:solidFill>
                  <a:srgbClr val="002060"/>
                </a:solidFill>
              </a:rPr>
              <a:t> incentivadora y aceleradora de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ciudadanía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activa</a:t>
            </a:r>
            <a:r>
              <a:rPr lang="pt-BR" dirty="0" smtClean="0">
                <a:solidFill>
                  <a:srgbClr val="00206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endParaRPr lang="pt-BR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Contribuye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en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su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formación</a:t>
            </a:r>
            <a:r>
              <a:rPr lang="pt-BR" dirty="0" smtClean="0">
                <a:solidFill>
                  <a:srgbClr val="002060"/>
                </a:solidFill>
              </a:rPr>
              <a:t> como </a:t>
            </a:r>
            <a:r>
              <a:rPr lang="pt-BR" dirty="0" err="1" smtClean="0">
                <a:solidFill>
                  <a:srgbClr val="002060"/>
                </a:solidFill>
              </a:rPr>
              <a:t>persona</a:t>
            </a:r>
            <a:r>
              <a:rPr lang="pt-BR" dirty="0" smtClean="0">
                <a:solidFill>
                  <a:srgbClr val="002060"/>
                </a:solidFill>
              </a:rPr>
              <a:t>.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5076056" y="3645024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/>
              <a:t> </a:t>
            </a:r>
            <a:r>
              <a:rPr lang="pt-BR" dirty="0" err="1" smtClean="0">
                <a:solidFill>
                  <a:srgbClr val="002060"/>
                </a:solidFill>
              </a:rPr>
              <a:t>Es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aplicación</a:t>
            </a:r>
            <a:r>
              <a:rPr lang="pt-BR" baseline="0" dirty="0" smtClean="0">
                <a:solidFill>
                  <a:srgbClr val="002060"/>
                </a:solidFill>
              </a:rPr>
              <a:t> compulsória;</a:t>
            </a:r>
          </a:p>
          <a:p>
            <a:endParaRPr lang="pt-BR" baseline="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No </a:t>
            </a:r>
            <a:r>
              <a:rPr lang="pt-BR" baseline="0" dirty="0" err="1" smtClean="0">
                <a:solidFill>
                  <a:srgbClr val="002060"/>
                </a:solidFill>
              </a:rPr>
              <a:t>contribuye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su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desarrollo</a:t>
            </a:r>
            <a:r>
              <a:rPr lang="pt-BR" baseline="0" dirty="0" smtClean="0">
                <a:solidFill>
                  <a:srgbClr val="002060"/>
                </a:solidFill>
              </a:rPr>
              <a:t> como </a:t>
            </a:r>
            <a:r>
              <a:rPr lang="pt-BR" baseline="0" dirty="0" err="1" smtClean="0">
                <a:solidFill>
                  <a:srgbClr val="002060"/>
                </a:solidFill>
              </a:rPr>
              <a:t>persona</a:t>
            </a:r>
            <a:r>
              <a:rPr lang="pt-BR" baseline="0" dirty="0" smtClean="0">
                <a:solidFill>
                  <a:srgbClr val="002060"/>
                </a:solidFill>
              </a:rPr>
              <a:t>.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8460432" y="623731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9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tângulo 5"/>
          <p:cNvSpPr/>
          <p:nvPr/>
        </p:nvSpPr>
        <p:spPr>
          <a:xfrm>
            <a:off x="539552" y="1268760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</a:rPr>
              <a:t>c) </a:t>
            </a:r>
            <a:r>
              <a:rPr lang="pt-BR" sz="2000" b="1" dirty="0" err="1" smtClean="0">
                <a:solidFill>
                  <a:srgbClr val="002060"/>
                </a:solidFill>
              </a:rPr>
              <a:t>Establecimientos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especiales</a:t>
            </a:r>
            <a:r>
              <a:rPr lang="pt-BR" sz="2000" b="1" baseline="0" dirty="0" smtClean="0">
                <a:solidFill>
                  <a:srgbClr val="002060"/>
                </a:solidFill>
              </a:rPr>
              <a:t> destinados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al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cumplimiento</a:t>
            </a:r>
            <a:r>
              <a:rPr lang="pt-BR" sz="2000" b="1" baseline="0" dirty="0" smtClean="0">
                <a:solidFill>
                  <a:srgbClr val="002060"/>
                </a:solidFill>
              </a:rPr>
              <a:t> de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la</a:t>
            </a:r>
            <a:r>
              <a:rPr lang="pt-BR" sz="2000" b="1" baseline="0" dirty="0" smtClean="0">
                <a:solidFill>
                  <a:srgbClr val="002060"/>
                </a:solidFill>
              </a:rPr>
              <a:t> pena privativa de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libertad</a:t>
            </a:r>
            <a:endParaRPr lang="pt-BR" sz="2000" b="1" dirty="0">
              <a:solidFill>
                <a:srgbClr val="002060"/>
              </a:solidFill>
            </a:endParaRPr>
          </a:p>
        </p:txBody>
      </p:sp>
      <p:pic>
        <p:nvPicPr>
          <p:cNvPr id="25602" name="Picture 2" descr="http://carceraria.org.br/wp-content/uploads/2014/11/Interna-superior-Anuario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501008"/>
            <a:ext cx="3816424" cy="2593976"/>
          </a:xfrm>
          <a:prstGeom prst="rect">
            <a:avLst/>
          </a:prstGeom>
          <a:noFill/>
        </p:spPr>
      </p:pic>
      <p:pic>
        <p:nvPicPr>
          <p:cNvPr id="25604" name="Picture 4" descr="http://arquivos.tribunadonorte.com.br/fotos/1359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3356992"/>
            <a:ext cx="4320480" cy="2880320"/>
          </a:xfrm>
          <a:prstGeom prst="rect">
            <a:avLst/>
          </a:prstGeom>
          <a:noFill/>
        </p:spPr>
      </p:pic>
      <p:pic>
        <p:nvPicPr>
          <p:cNvPr id="25606" name="Picture 6" descr="http://www.ururau.com.br/fotos_arquivo/30-08-2011_836efb22c4379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501008"/>
            <a:ext cx="4200401" cy="2802813"/>
          </a:xfrm>
          <a:prstGeom prst="rect">
            <a:avLst/>
          </a:prstGeom>
          <a:noFill/>
        </p:spPr>
      </p:pic>
      <p:sp>
        <p:nvSpPr>
          <p:cNvPr id="25608" name="AutoShape 8" descr="https://ghlb.files.wordpress.com/2009/10/sujeira-nos-corredores-dos-pavilhoe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5610" name="AutoShape 10" descr="https://ghlb.files.wordpress.com/2009/10/sujeira-nos-corredores-dos-pavilhoe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5612" name="AutoShape 12" descr="https://ghlb.files.wordpress.com/2009/10/sujeira-nos-corredores-dos-pavilhoe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5614" name="AutoShape 14" descr="https://ghlb.files.wordpress.com/2009/10/sujeira-nos-corredores-dos-pavilhoe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5616" name="Picture 16" descr="http://www.topmidianews.com.br/noticias_/imagens/150720141615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140968"/>
            <a:ext cx="4176464" cy="3126096"/>
          </a:xfrm>
          <a:prstGeom prst="rect">
            <a:avLst/>
          </a:prstGeom>
          <a:noFill/>
        </p:spPr>
      </p:pic>
      <p:sp>
        <p:nvSpPr>
          <p:cNvPr id="15" name="Retângulo 14"/>
          <p:cNvSpPr/>
          <p:nvPr/>
        </p:nvSpPr>
        <p:spPr>
          <a:xfrm>
            <a:off x="8460432" y="6237312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10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395536" y="1340768"/>
            <a:ext cx="51845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02060"/>
                </a:solidFill>
              </a:rPr>
              <a:t> </a:t>
            </a:r>
            <a:r>
              <a:rPr lang="pt-BR" sz="2000" b="1" dirty="0" err="1" smtClean="0">
                <a:solidFill>
                  <a:srgbClr val="002060"/>
                </a:solidFill>
              </a:rPr>
              <a:t>Altísimos</a:t>
            </a:r>
            <a:r>
              <a:rPr lang="pt-BR" sz="2000" b="1" dirty="0" smtClean="0">
                <a:solidFill>
                  <a:srgbClr val="002060"/>
                </a:solidFill>
              </a:rPr>
              <a:t> índices de </a:t>
            </a:r>
            <a:r>
              <a:rPr lang="pt-BR" sz="2000" b="1" dirty="0" err="1" smtClean="0">
                <a:solidFill>
                  <a:srgbClr val="002060"/>
                </a:solidFill>
              </a:rPr>
              <a:t>reincidencia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95536" y="2276872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solidFill>
                  <a:srgbClr val="002060"/>
                </a:solidFill>
              </a:rPr>
              <a:t>Informe Regional </a:t>
            </a:r>
            <a:r>
              <a:rPr lang="pt-BR" sz="2000" dirty="0" err="1" smtClean="0">
                <a:solidFill>
                  <a:srgbClr val="002060"/>
                </a:solidFill>
              </a:rPr>
              <a:t>del</a:t>
            </a:r>
            <a:r>
              <a:rPr lang="pt-BR" sz="2000" dirty="0" smtClean="0">
                <a:solidFill>
                  <a:srgbClr val="002060"/>
                </a:solidFill>
              </a:rPr>
              <a:t> </a:t>
            </a:r>
            <a:r>
              <a:rPr lang="pt-BR" sz="2000" dirty="0" err="1" smtClean="0">
                <a:solidFill>
                  <a:srgbClr val="002060"/>
                </a:solidFill>
              </a:rPr>
              <a:t>Desarrollo</a:t>
            </a:r>
            <a:r>
              <a:rPr lang="pt-BR" sz="2000" dirty="0" smtClean="0">
                <a:solidFill>
                  <a:srgbClr val="002060"/>
                </a:solidFill>
              </a:rPr>
              <a:t> Humano (2013-2014) 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835697" y="3244334"/>
            <a:ext cx="468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600" dirty="0" smtClean="0">
                <a:solidFill>
                  <a:srgbClr val="C00000"/>
                </a:solidFill>
              </a:rPr>
              <a:t>47,4 %</a:t>
            </a:r>
            <a:endParaRPr lang="pt-BR" sz="9600" dirty="0">
              <a:solidFill>
                <a:srgbClr val="C00000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8388424" y="6165304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11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611560" y="1340768"/>
            <a:ext cx="489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</a:rPr>
              <a:t> </a:t>
            </a:r>
            <a:r>
              <a:rPr lang="pt-BR" sz="2400" dirty="0" err="1" smtClean="0">
                <a:solidFill>
                  <a:srgbClr val="002060"/>
                </a:solidFill>
              </a:rPr>
              <a:t>Conclusiones</a:t>
            </a:r>
            <a:endParaRPr lang="pt-BR" sz="2400" dirty="0">
              <a:solidFill>
                <a:srgbClr val="002060"/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683568" y="2204864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 smtClean="0">
                <a:solidFill>
                  <a:srgbClr val="002060"/>
                </a:solidFill>
              </a:rPr>
              <a:t>1. </a:t>
            </a:r>
            <a:r>
              <a:rPr lang="pt-BR" dirty="0" err="1" smtClean="0">
                <a:solidFill>
                  <a:srgbClr val="002060"/>
                </a:solidFill>
              </a:rPr>
              <a:t>Es</a:t>
            </a:r>
            <a:r>
              <a:rPr lang="pt-BR" baseline="0" dirty="0" smtClean="0">
                <a:solidFill>
                  <a:srgbClr val="002060"/>
                </a:solidFill>
              </a:rPr>
              <a:t> evidente que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PEC 171</a:t>
            </a:r>
            <a:r>
              <a:rPr lang="en-US" baseline="0" dirty="0" smtClean="0">
                <a:solidFill>
                  <a:srgbClr val="002060"/>
                </a:solidFill>
              </a:rPr>
              <a:t>/1993 </a:t>
            </a:r>
            <a:r>
              <a:rPr lang="en-US" baseline="0" dirty="0" err="1" smtClean="0">
                <a:solidFill>
                  <a:srgbClr val="002060"/>
                </a:solidFill>
              </a:rPr>
              <a:t>est</a:t>
            </a:r>
            <a:r>
              <a:rPr lang="pt-BR" baseline="0" dirty="0" smtClean="0">
                <a:solidFill>
                  <a:srgbClr val="002060"/>
                </a:solidFill>
              </a:rPr>
              <a:t>á revestida de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inconstitucionalidades y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falacias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683568" y="3068960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 smtClean="0">
                <a:solidFill>
                  <a:srgbClr val="002060"/>
                </a:solidFill>
              </a:rPr>
              <a:t>2. </a:t>
            </a:r>
            <a:r>
              <a:rPr lang="pt-BR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err="1" smtClean="0">
                <a:solidFill>
                  <a:srgbClr val="002060"/>
                </a:solidFill>
              </a:rPr>
              <a:t>s</a:t>
            </a:r>
            <a:r>
              <a:rPr lang="pt-BR" baseline="0" dirty="0" smtClean="0">
                <a:solidFill>
                  <a:srgbClr val="002060"/>
                </a:solidFill>
              </a:rPr>
              <a:t> inconstitucionalidades </a:t>
            </a:r>
            <a:r>
              <a:rPr lang="pt-BR" baseline="0" dirty="0" err="1" smtClean="0">
                <a:solidFill>
                  <a:srgbClr val="002060"/>
                </a:solidFill>
              </a:rPr>
              <a:t>son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producto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su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incompatibilidad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con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procedimiento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elaboración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las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enmiendas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constitucionales</a:t>
            </a:r>
            <a:r>
              <a:rPr lang="pt-BR" baseline="0" dirty="0" smtClean="0">
                <a:solidFill>
                  <a:srgbClr val="002060"/>
                </a:solidFill>
              </a:rPr>
              <a:t> (formal) y de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violación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su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contenido</a:t>
            </a:r>
            <a:r>
              <a:rPr lang="pt-BR" baseline="0" dirty="0" smtClean="0">
                <a:solidFill>
                  <a:srgbClr val="002060"/>
                </a:solidFill>
              </a:rPr>
              <a:t> a </a:t>
            </a:r>
            <a:r>
              <a:rPr lang="pt-BR" baseline="0" dirty="0" err="1" smtClean="0">
                <a:solidFill>
                  <a:srgbClr val="002060"/>
                </a:solidFill>
              </a:rPr>
              <a:t>ciertos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principios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constitucionales</a:t>
            </a:r>
            <a:r>
              <a:rPr lang="pt-BR" baseline="0" dirty="0" smtClean="0">
                <a:solidFill>
                  <a:srgbClr val="002060"/>
                </a:solidFill>
              </a:rPr>
              <a:t> y a </a:t>
            </a:r>
            <a:r>
              <a:rPr lang="pt-BR" baseline="0" dirty="0" err="1" smtClean="0">
                <a:solidFill>
                  <a:srgbClr val="002060"/>
                </a:solidFill>
              </a:rPr>
              <a:t>lo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dispuesto</a:t>
            </a:r>
            <a:r>
              <a:rPr lang="pt-BR" baseline="0" dirty="0" smtClean="0">
                <a:solidFill>
                  <a:srgbClr val="002060"/>
                </a:solidFill>
              </a:rPr>
              <a:t> em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art. 60, IV, </a:t>
            </a:r>
            <a:r>
              <a:rPr lang="pt-BR" baseline="0" dirty="0" err="1" smtClean="0">
                <a:solidFill>
                  <a:srgbClr val="002060"/>
                </a:solidFill>
              </a:rPr>
              <a:t>del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mismo</a:t>
            </a:r>
            <a:r>
              <a:rPr lang="pt-BR" baseline="0" dirty="0" smtClean="0">
                <a:solidFill>
                  <a:srgbClr val="002060"/>
                </a:solidFill>
              </a:rPr>
              <a:t> diploma (material); 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683568" y="4437112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 smtClean="0"/>
              <a:t>3.</a:t>
            </a:r>
            <a:r>
              <a:rPr lang="pt-BR" dirty="0" smtClean="0">
                <a:solidFill>
                  <a:srgbClr val="002060"/>
                </a:solidFill>
              </a:rPr>
              <a:t>Mediante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análisis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fundamentos </a:t>
            </a:r>
            <a:r>
              <a:rPr lang="pt-BR" baseline="0" dirty="0" err="1" smtClean="0">
                <a:solidFill>
                  <a:srgbClr val="002060"/>
                </a:solidFill>
              </a:rPr>
              <a:t>del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proyecto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enmienda</a:t>
            </a:r>
            <a:r>
              <a:rPr lang="pt-BR" baseline="0" dirty="0" smtClean="0">
                <a:solidFill>
                  <a:srgbClr val="002060"/>
                </a:solidFill>
              </a:rPr>
              <a:t> constitucional se </a:t>
            </a:r>
            <a:r>
              <a:rPr lang="pt-BR" baseline="0" dirty="0" err="1" smtClean="0">
                <a:solidFill>
                  <a:srgbClr val="002060"/>
                </a:solidFill>
              </a:rPr>
              <a:t>pueden</a:t>
            </a:r>
            <a:r>
              <a:rPr lang="pt-BR" baseline="0" dirty="0" smtClean="0">
                <a:solidFill>
                  <a:srgbClr val="002060"/>
                </a:solidFill>
              </a:rPr>
              <a:t> identificar </a:t>
            </a:r>
            <a:r>
              <a:rPr lang="pt-BR" baseline="0" dirty="0" err="1" smtClean="0">
                <a:solidFill>
                  <a:srgbClr val="002060"/>
                </a:solidFill>
              </a:rPr>
              <a:t>ciertas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falacias</a:t>
            </a:r>
            <a:r>
              <a:rPr lang="pt-BR" baseline="0" dirty="0" smtClean="0">
                <a:solidFill>
                  <a:srgbClr val="002060"/>
                </a:solidFill>
              </a:rPr>
              <a:t> que </a:t>
            </a:r>
            <a:r>
              <a:rPr lang="pt-BR" baseline="0" dirty="0" err="1" smtClean="0">
                <a:solidFill>
                  <a:srgbClr val="002060"/>
                </a:solidFill>
              </a:rPr>
              <a:t>lo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justificaron</a:t>
            </a:r>
            <a:r>
              <a:rPr lang="pt-BR" baseline="0" dirty="0" smtClean="0"/>
              <a:t>;</a:t>
            </a:r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683568" y="5229200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 smtClean="0">
                <a:solidFill>
                  <a:srgbClr val="002060"/>
                </a:solidFill>
              </a:rPr>
              <a:t>4. La</a:t>
            </a:r>
            <a:r>
              <a:rPr lang="pt-BR" baseline="0" dirty="0" smtClean="0">
                <a:solidFill>
                  <a:srgbClr val="002060"/>
                </a:solidFill>
              </a:rPr>
              <a:t> reforma </a:t>
            </a:r>
            <a:r>
              <a:rPr lang="pt-BR" baseline="0" dirty="0" err="1" smtClean="0">
                <a:solidFill>
                  <a:srgbClr val="002060"/>
                </a:solidFill>
              </a:rPr>
              <a:t>es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producto</a:t>
            </a:r>
            <a:r>
              <a:rPr lang="pt-BR" baseline="0" dirty="0" smtClean="0">
                <a:solidFill>
                  <a:srgbClr val="002060"/>
                </a:solidFill>
              </a:rPr>
              <a:t> de una </a:t>
            </a:r>
            <a:r>
              <a:rPr lang="pt-BR" baseline="0" dirty="0" err="1" smtClean="0">
                <a:solidFill>
                  <a:srgbClr val="002060"/>
                </a:solidFill>
              </a:rPr>
              <a:t>idea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recurrente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diversos </a:t>
            </a:r>
            <a:r>
              <a:rPr lang="pt-BR" baseline="0" dirty="0" err="1" smtClean="0">
                <a:solidFill>
                  <a:srgbClr val="002060"/>
                </a:solidFill>
              </a:rPr>
              <a:t>ordenamientos</a:t>
            </a:r>
            <a:r>
              <a:rPr lang="pt-BR" baseline="0" dirty="0" smtClean="0">
                <a:solidFill>
                  <a:srgbClr val="002060"/>
                </a:solidFill>
              </a:rPr>
              <a:t> jurídicos,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proponer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más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puniciones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como única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solución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eficaz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al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problema de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la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criminalidad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8388424" y="6165304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12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611560" y="1268760"/>
            <a:ext cx="46805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2060"/>
                </a:solidFill>
              </a:rPr>
              <a:t> </a:t>
            </a:r>
            <a:r>
              <a:rPr lang="pt-BR" sz="2000" dirty="0" err="1" smtClean="0">
                <a:solidFill>
                  <a:srgbClr val="002060"/>
                </a:solidFill>
              </a:rPr>
              <a:t>Conclusiones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55576" y="2060848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solidFill>
                  <a:srgbClr val="002060"/>
                </a:solidFill>
              </a:rPr>
              <a:t>5. </a:t>
            </a:r>
            <a:r>
              <a:rPr lang="pt-BR" dirty="0" err="1" smtClean="0">
                <a:solidFill>
                  <a:srgbClr val="002060"/>
                </a:solidFill>
              </a:rPr>
              <a:t>Sin</a:t>
            </a:r>
            <a:r>
              <a:rPr lang="pt-BR" dirty="0" smtClean="0">
                <a:solidFill>
                  <a:srgbClr val="002060"/>
                </a:solidFill>
              </a:rPr>
              <a:t> negar </a:t>
            </a:r>
            <a:r>
              <a:rPr lang="pt-BR" dirty="0" err="1" smtClean="0">
                <a:solidFill>
                  <a:srgbClr val="002060"/>
                </a:solidFill>
              </a:rPr>
              <a:t>la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gravedad</a:t>
            </a:r>
            <a:r>
              <a:rPr lang="pt-BR" dirty="0" smtClean="0">
                <a:solidFill>
                  <a:srgbClr val="002060"/>
                </a:solidFill>
              </a:rPr>
              <a:t> que </a:t>
            </a:r>
            <a:r>
              <a:rPr lang="pt-BR" dirty="0" err="1" smtClean="0">
                <a:solidFill>
                  <a:srgbClr val="002060"/>
                </a:solidFill>
              </a:rPr>
              <a:t>pueden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tener</a:t>
            </a:r>
            <a:r>
              <a:rPr lang="pt-BR" baseline="0" dirty="0" smtClean="0">
                <a:solidFill>
                  <a:srgbClr val="002060"/>
                </a:solidFill>
              </a:rPr>
              <a:t> determinados delitos praticados por adolescentes y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necesidad</a:t>
            </a:r>
            <a:r>
              <a:rPr lang="pt-BR" baseline="0" dirty="0" smtClean="0">
                <a:solidFill>
                  <a:srgbClr val="002060"/>
                </a:solidFill>
              </a:rPr>
              <a:t> de que </a:t>
            </a:r>
            <a:r>
              <a:rPr lang="pt-BR" baseline="0" dirty="0" err="1" smtClean="0">
                <a:solidFill>
                  <a:srgbClr val="002060"/>
                </a:solidFill>
              </a:rPr>
              <a:t>estos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respondan</a:t>
            </a:r>
            <a:r>
              <a:rPr lang="pt-BR" baseline="0" dirty="0" smtClean="0">
                <a:solidFill>
                  <a:srgbClr val="002060"/>
                </a:solidFill>
              </a:rPr>
              <a:t> por </a:t>
            </a:r>
            <a:r>
              <a:rPr lang="pt-BR" baseline="0" dirty="0" err="1" smtClean="0">
                <a:solidFill>
                  <a:srgbClr val="002060"/>
                </a:solidFill>
              </a:rPr>
              <a:t>eventuales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conductas</a:t>
            </a:r>
            <a:r>
              <a:rPr lang="pt-BR" baseline="0" dirty="0" smtClean="0">
                <a:solidFill>
                  <a:srgbClr val="002060"/>
                </a:solidFill>
              </a:rPr>
              <a:t> ilícitas, </a:t>
            </a:r>
            <a:r>
              <a:rPr lang="pt-BR" baseline="0" dirty="0" err="1" smtClean="0">
                <a:solidFill>
                  <a:srgbClr val="002060"/>
                </a:solidFill>
              </a:rPr>
              <a:t>es</a:t>
            </a:r>
            <a:r>
              <a:rPr lang="pt-BR" baseline="0" dirty="0" smtClean="0">
                <a:solidFill>
                  <a:srgbClr val="002060"/>
                </a:solidFill>
              </a:rPr>
              <a:t> evidente que </a:t>
            </a:r>
            <a:r>
              <a:rPr lang="pt-BR" baseline="0" dirty="0" err="1" smtClean="0">
                <a:solidFill>
                  <a:srgbClr val="002060"/>
                </a:solidFill>
              </a:rPr>
              <a:t>deben</a:t>
            </a:r>
            <a:r>
              <a:rPr lang="pt-BR" baseline="0" dirty="0" smtClean="0">
                <a:solidFill>
                  <a:srgbClr val="002060"/>
                </a:solidFill>
              </a:rPr>
              <a:t> ser tratados de </a:t>
            </a:r>
            <a:r>
              <a:rPr lang="pt-BR" baseline="0" dirty="0" err="1" smtClean="0">
                <a:solidFill>
                  <a:srgbClr val="002060"/>
                </a:solidFill>
              </a:rPr>
              <a:t>acuerdo</a:t>
            </a:r>
            <a:r>
              <a:rPr lang="pt-BR" baseline="0" dirty="0" smtClean="0">
                <a:solidFill>
                  <a:srgbClr val="002060"/>
                </a:solidFill>
              </a:rPr>
              <a:t> a </a:t>
            </a:r>
            <a:r>
              <a:rPr lang="pt-BR" baseline="0" dirty="0" err="1" smtClean="0">
                <a:solidFill>
                  <a:srgbClr val="002060"/>
                </a:solidFill>
              </a:rPr>
              <a:t>un</a:t>
            </a:r>
            <a:r>
              <a:rPr lang="pt-BR" baseline="0" dirty="0" smtClean="0">
                <a:solidFill>
                  <a:srgbClr val="002060"/>
                </a:solidFill>
              </a:rPr>
              <a:t> sistema de </a:t>
            </a:r>
            <a:r>
              <a:rPr lang="pt-BR" baseline="0" dirty="0" err="1" smtClean="0">
                <a:solidFill>
                  <a:srgbClr val="002060"/>
                </a:solidFill>
              </a:rPr>
              <a:t>justicia</a:t>
            </a:r>
            <a:r>
              <a:rPr lang="pt-BR" baseline="0" dirty="0" smtClean="0">
                <a:solidFill>
                  <a:srgbClr val="002060"/>
                </a:solidFill>
              </a:rPr>
              <a:t> que </a:t>
            </a:r>
            <a:r>
              <a:rPr lang="pt-BR" baseline="0" dirty="0" err="1" smtClean="0">
                <a:solidFill>
                  <a:srgbClr val="002060"/>
                </a:solidFill>
              </a:rPr>
              <a:t>tenga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cuenta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edad</a:t>
            </a:r>
            <a:r>
              <a:rPr lang="pt-BR" baseline="0" dirty="0" smtClean="0">
                <a:solidFill>
                  <a:srgbClr val="002060"/>
                </a:solidFill>
              </a:rPr>
              <a:t> y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periodo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desarrollo</a:t>
            </a:r>
            <a:r>
              <a:rPr lang="pt-BR" baseline="0" dirty="0" smtClean="0">
                <a:solidFill>
                  <a:srgbClr val="002060"/>
                </a:solidFill>
              </a:rPr>
              <a:t> evolutivo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que se </a:t>
            </a:r>
            <a:r>
              <a:rPr lang="pt-BR" baseline="0" dirty="0" err="1" smtClean="0">
                <a:solidFill>
                  <a:srgbClr val="002060"/>
                </a:solidFill>
              </a:rPr>
              <a:t>encuentran</a:t>
            </a:r>
            <a:r>
              <a:rPr lang="pt-BR" baseline="0" dirty="0" smtClean="0">
                <a:solidFill>
                  <a:srgbClr val="002060"/>
                </a:solidFill>
              </a:rPr>
              <a:t>,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poniendo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en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relieve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el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pensamiento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educativo sobre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el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aspecto punitivo de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la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sanción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827584" y="3933056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solidFill>
                  <a:srgbClr val="002060"/>
                </a:solidFill>
              </a:rPr>
              <a:t>6. </a:t>
            </a:r>
            <a:r>
              <a:rPr lang="pt-BR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Brasil, </a:t>
            </a:r>
            <a:r>
              <a:rPr lang="pt-BR" baseline="0" dirty="0" err="1" smtClean="0">
                <a:solidFill>
                  <a:srgbClr val="002060"/>
                </a:solidFill>
              </a:rPr>
              <a:t>las</a:t>
            </a:r>
            <a:r>
              <a:rPr lang="pt-BR" baseline="0" dirty="0" smtClean="0">
                <a:solidFill>
                  <a:srgbClr val="002060"/>
                </a:solidFill>
              </a:rPr>
              <a:t> medidas </a:t>
            </a:r>
            <a:r>
              <a:rPr lang="pt-BR" baseline="0" dirty="0" err="1" smtClean="0">
                <a:solidFill>
                  <a:srgbClr val="002060"/>
                </a:solidFill>
              </a:rPr>
              <a:t>socioeducativas</a:t>
            </a:r>
            <a:r>
              <a:rPr lang="pt-BR" baseline="0" dirty="0" smtClean="0">
                <a:solidFill>
                  <a:srgbClr val="002060"/>
                </a:solidFill>
              </a:rPr>
              <a:t> constantes </a:t>
            </a:r>
            <a:r>
              <a:rPr lang="pt-BR" baseline="0" dirty="0" err="1" smtClean="0">
                <a:solidFill>
                  <a:srgbClr val="002060"/>
                </a:solidFill>
              </a:rPr>
              <a:t>del</a:t>
            </a:r>
            <a:r>
              <a:rPr lang="pt-BR" baseline="0" dirty="0" smtClean="0">
                <a:solidFill>
                  <a:srgbClr val="002060"/>
                </a:solidFill>
              </a:rPr>
              <a:t> Estatuto de Menores </a:t>
            </a:r>
            <a:r>
              <a:rPr lang="pt-BR" baseline="0" dirty="0" err="1" smtClean="0">
                <a:solidFill>
                  <a:srgbClr val="002060"/>
                </a:solidFill>
              </a:rPr>
              <a:t>Brasileño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siguen</a:t>
            </a:r>
            <a:r>
              <a:rPr lang="pt-BR" baseline="0" dirty="0" smtClean="0">
                <a:solidFill>
                  <a:srgbClr val="002060"/>
                </a:solidFill>
              </a:rPr>
              <a:t> esta línea,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problema se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encuentra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la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eficacia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de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su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aplicación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8388424" y="6021288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13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683568" y="1268760"/>
            <a:ext cx="29757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2060"/>
                </a:solidFill>
              </a:rPr>
              <a:t> Referencias</a:t>
            </a:r>
            <a:r>
              <a:rPr lang="pt-BR" sz="2000" baseline="0" dirty="0" smtClean="0">
                <a:solidFill>
                  <a:srgbClr val="002060"/>
                </a:solidFill>
              </a:rPr>
              <a:t> </a:t>
            </a:r>
            <a:r>
              <a:rPr lang="pt-BR" sz="2000" baseline="0" dirty="0" err="1" smtClean="0">
                <a:solidFill>
                  <a:srgbClr val="002060"/>
                </a:solidFill>
              </a:rPr>
              <a:t>Bibliograficas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8388424" y="6165304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14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683568" y="2060848"/>
            <a:ext cx="77768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 err="1" smtClean="0">
                <a:solidFill>
                  <a:srgbClr val="002060"/>
                </a:solidFill>
              </a:rPr>
              <a:t>Imágenes</a:t>
            </a:r>
            <a:endParaRPr lang="pt-BR" dirty="0" smtClean="0">
              <a:solidFill>
                <a:srgbClr val="002060"/>
              </a:solidFill>
            </a:endParaRPr>
          </a:p>
          <a:p>
            <a:pPr algn="just"/>
            <a:endParaRPr lang="pt-BR" dirty="0" smtClean="0">
              <a:solidFill>
                <a:srgbClr val="002060"/>
              </a:solidFill>
            </a:endParaRPr>
          </a:p>
          <a:p>
            <a:pPr algn="just"/>
            <a:r>
              <a:rPr lang="pt-BR" dirty="0" err="1" smtClean="0">
                <a:solidFill>
                  <a:srgbClr val="002060"/>
                </a:solidFill>
              </a:rPr>
              <a:t>Fotografía</a:t>
            </a:r>
            <a:r>
              <a:rPr lang="pt-BR" dirty="0" smtClean="0">
                <a:solidFill>
                  <a:srgbClr val="002060"/>
                </a:solidFill>
              </a:rPr>
              <a:t> de </a:t>
            </a:r>
            <a:r>
              <a:rPr lang="pt-BR" dirty="0" err="1" smtClean="0">
                <a:solidFill>
                  <a:srgbClr val="002060"/>
                </a:solidFill>
              </a:rPr>
              <a:t>Divulgación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smtClean="0">
                <a:solidFill>
                  <a:srgbClr val="002060"/>
                </a:solidFill>
              </a:rPr>
              <a:t>OAB.(2013). Recuperado </a:t>
            </a:r>
            <a:r>
              <a:rPr lang="pt-BR" dirty="0" smtClean="0">
                <a:solidFill>
                  <a:srgbClr val="002060"/>
                </a:solidFill>
              </a:rPr>
              <a:t>de http://g1.globo.com/politica/noticia/2016/03/relator-da-onu-denuncia-situacao-cruel-em-prisoes-do-brasil.html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683568" y="3861048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 err="1" smtClean="0">
                <a:solidFill>
                  <a:srgbClr val="002060"/>
                </a:solidFill>
              </a:rPr>
              <a:t>Datos</a:t>
            </a:r>
            <a:r>
              <a:rPr lang="pt-BR" smtClean="0">
                <a:solidFill>
                  <a:srgbClr val="002060"/>
                </a:solidFill>
              </a:rPr>
              <a:t> </a:t>
            </a:r>
            <a:r>
              <a:rPr lang="pt-BR" smtClean="0">
                <a:solidFill>
                  <a:srgbClr val="002060"/>
                </a:solidFill>
              </a:rPr>
              <a:t>estadísticos</a:t>
            </a:r>
            <a:endParaRPr lang="pt-BR" dirty="0" smtClean="0">
              <a:solidFill>
                <a:srgbClr val="002060"/>
              </a:solidFill>
            </a:endParaRPr>
          </a:p>
          <a:p>
            <a:pPr algn="just"/>
            <a:endParaRPr lang="pt-BR" dirty="0" smtClean="0">
              <a:solidFill>
                <a:srgbClr val="002060"/>
              </a:solidFill>
            </a:endParaRPr>
          </a:p>
          <a:p>
            <a:pPr algn="just"/>
            <a:r>
              <a:rPr lang="pt-BR" dirty="0" smtClean="0">
                <a:solidFill>
                  <a:srgbClr val="002060"/>
                </a:solidFill>
              </a:rPr>
              <a:t>Gomes, L. F. (2014). Brasil: </a:t>
            </a:r>
            <a:r>
              <a:rPr lang="pt-BR" dirty="0" err="1" smtClean="0">
                <a:solidFill>
                  <a:srgbClr val="002060"/>
                </a:solidFill>
              </a:rPr>
              <a:t>reincidencia</a:t>
            </a:r>
            <a:r>
              <a:rPr lang="pt-BR" dirty="0" smtClean="0">
                <a:solidFill>
                  <a:srgbClr val="002060"/>
                </a:solidFill>
              </a:rPr>
              <a:t> de até 70%. Recuperado de:</a:t>
            </a:r>
            <a:r>
              <a:rPr lang="pt-BR" u="sng" dirty="0" smtClean="0">
                <a:solidFill>
                  <a:srgbClr val="002060"/>
                </a:solidFill>
              </a:rPr>
              <a:t>http://institutoavantebrasil.com.br/brasil-reincidencia-de-ate-70</a:t>
            </a:r>
            <a:r>
              <a:rPr lang="pt-BR" u="sng" dirty="0" smtClean="0">
                <a:solidFill>
                  <a:srgbClr val="002060"/>
                </a:solidFill>
              </a:rPr>
              <a:t>/</a:t>
            </a:r>
          </a:p>
          <a:p>
            <a:pPr algn="just"/>
            <a:r>
              <a:rPr lang="pt-BR" dirty="0" err="1" smtClean="0">
                <a:solidFill>
                  <a:srgbClr val="002060"/>
                </a:solidFill>
              </a:rPr>
              <a:t>Bretas</a:t>
            </a:r>
            <a:r>
              <a:rPr lang="pt-BR" dirty="0" smtClean="0">
                <a:solidFill>
                  <a:srgbClr val="002060"/>
                </a:solidFill>
              </a:rPr>
              <a:t>, V. (2015). Fatos sobre os adolescentes que cometem crimes no Brasil. </a:t>
            </a:r>
            <a:r>
              <a:rPr lang="pt-BR" dirty="0" smtClean="0">
                <a:solidFill>
                  <a:srgbClr val="002060"/>
                </a:solidFill>
              </a:rPr>
              <a:t>Recuperado de: </a:t>
            </a:r>
            <a:r>
              <a:rPr lang="pt-BR" u="sng" dirty="0" smtClean="0">
                <a:solidFill>
                  <a:srgbClr val="002060"/>
                </a:solidFill>
              </a:rPr>
              <a:t>http://exame.abril.com.br/brasil/noticias/5-fatos-sobre-os-adolescentes-que-cometem-crimes-no-brasil</a:t>
            </a:r>
            <a:endParaRPr lang="pt-BR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899593" y="3068960"/>
            <a:ext cx="72728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8800" dirty="0" err="1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pt-BR" sz="8800" dirty="0" err="1" smtClean="0">
                <a:solidFill>
                  <a:schemeClr val="accent6">
                    <a:lumMod val="50000"/>
                  </a:schemeClr>
                </a:solidFill>
              </a:rPr>
              <a:t>OBRIGADA</a:t>
            </a:r>
            <a:r>
              <a:rPr lang="pt-BR" sz="8800" dirty="0" smtClean="0">
                <a:solidFill>
                  <a:schemeClr val="accent6">
                    <a:lumMod val="50000"/>
                  </a:schemeClr>
                </a:solidFill>
              </a:rPr>
              <a:t>!</a:t>
            </a:r>
            <a:endParaRPr lang="pt-BR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8244408" y="6165304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/>
              <a:t>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8388424" y="61653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1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467544" y="1412776"/>
            <a:ext cx="820891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pt-BR" sz="2000" dirty="0" smtClean="0">
                <a:solidFill>
                  <a:srgbClr val="002060"/>
                </a:solidFill>
              </a:rPr>
              <a:t> </a:t>
            </a:r>
            <a:r>
              <a:rPr lang="pt-BR" sz="2400" dirty="0" smtClean="0">
                <a:solidFill>
                  <a:srgbClr val="002060"/>
                </a:solidFill>
              </a:rPr>
              <a:t>La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responsabilidad</a:t>
            </a:r>
            <a:r>
              <a:rPr lang="pt-BR" sz="2400" baseline="0" dirty="0" smtClean="0">
                <a:solidFill>
                  <a:srgbClr val="002060"/>
                </a:solidFill>
              </a:rPr>
              <a:t> penal de menores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en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el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ordenamiento</a:t>
            </a:r>
            <a:r>
              <a:rPr lang="pt-BR" sz="2400" baseline="0" dirty="0" smtClean="0">
                <a:solidFill>
                  <a:srgbClr val="002060"/>
                </a:solidFill>
              </a:rPr>
              <a:t> jurídico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brasileño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fue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desarrollada</a:t>
            </a:r>
            <a:r>
              <a:rPr lang="pt-BR" sz="2400" baseline="0" dirty="0" smtClean="0">
                <a:solidFill>
                  <a:srgbClr val="002060"/>
                </a:solidFill>
              </a:rPr>
              <a:t> a través de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un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smtClean="0">
                <a:solidFill>
                  <a:srgbClr val="002060"/>
                </a:solidFill>
              </a:rPr>
              <a:t>largo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proceso</a:t>
            </a:r>
            <a:r>
              <a:rPr lang="pt-BR" sz="2400" baseline="0" dirty="0" smtClean="0">
                <a:solidFill>
                  <a:srgbClr val="002060"/>
                </a:solidFill>
              </a:rPr>
              <a:t> que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culminó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en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la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promulgación</a:t>
            </a:r>
            <a:r>
              <a:rPr lang="pt-BR" sz="2400" baseline="0" dirty="0" smtClean="0">
                <a:solidFill>
                  <a:srgbClr val="002060"/>
                </a:solidFill>
              </a:rPr>
              <a:t>,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en</a:t>
            </a:r>
            <a:r>
              <a:rPr lang="pt-BR" sz="2400" baseline="0" dirty="0" smtClean="0">
                <a:solidFill>
                  <a:srgbClr val="002060"/>
                </a:solidFill>
              </a:rPr>
              <a:t> 1990,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del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smtClean="0">
                <a:solidFill>
                  <a:schemeClr val="accent6">
                    <a:lumMod val="50000"/>
                  </a:schemeClr>
                </a:solidFill>
              </a:rPr>
              <a:t>Estatuto de Menores </a:t>
            </a:r>
            <a:r>
              <a:rPr lang="pt-BR" sz="2400" baseline="0" dirty="0" err="1" smtClean="0">
                <a:solidFill>
                  <a:schemeClr val="accent6">
                    <a:lumMod val="50000"/>
                  </a:schemeClr>
                </a:solidFill>
              </a:rPr>
              <a:t>Brasileño</a:t>
            </a:r>
            <a:r>
              <a:rPr lang="pt-BR" sz="2400" baseline="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pt-BR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pt-BR" dirty="0" smtClean="0"/>
          </a:p>
        </p:txBody>
      </p:sp>
      <p:sp>
        <p:nvSpPr>
          <p:cNvPr id="7" name="Retângulo 6"/>
          <p:cNvSpPr/>
          <p:nvPr/>
        </p:nvSpPr>
        <p:spPr>
          <a:xfrm>
            <a:off x="1043608" y="3140968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</a:rPr>
              <a:t> Amparado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en</a:t>
            </a:r>
            <a:r>
              <a:rPr lang="pt-BR" sz="2400" baseline="0" dirty="0" smtClean="0">
                <a:solidFill>
                  <a:srgbClr val="002060"/>
                </a:solidFill>
              </a:rPr>
              <a:t> dispositivos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constitucionales</a:t>
            </a:r>
            <a:endParaRPr lang="pt-BR" sz="2400" dirty="0">
              <a:solidFill>
                <a:srgbClr val="002060"/>
              </a:solidFill>
            </a:endParaRPr>
          </a:p>
        </p:txBody>
      </p:sp>
      <p:sp>
        <p:nvSpPr>
          <p:cNvPr id="8" name="Retângulo de cantos arredondados 7"/>
          <p:cNvSpPr/>
          <p:nvPr/>
        </p:nvSpPr>
        <p:spPr>
          <a:xfrm>
            <a:off x="1043608" y="4149080"/>
            <a:ext cx="7056784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Art. 228 :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Son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penalmente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inimputables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los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menores de 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18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años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sujetos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a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las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normas 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de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la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legislación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especial.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onthetablet.com.br/wp-content/uploads/2015/09/seta-vermelha-curv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429000"/>
            <a:ext cx="899592" cy="1124490"/>
          </a:xfrm>
          <a:prstGeom prst="rect">
            <a:avLst/>
          </a:prstGeom>
          <a:noFill/>
        </p:spPr>
      </p:pic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683568" y="1412776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</a:rPr>
              <a:t> El ‘‘Estatuto</a:t>
            </a:r>
            <a:r>
              <a:rPr lang="pt-BR" sz="2400" baseline="0" dirty="0" smtClean="0">
                <a:solidFill>
                  <a:srgbClr val="002060"/>
                </a:solidFill>
              </a:rPr>
              <a:t> da Criança e do Adolescente’’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establece</a:t>
            </a:r>
            <a:r>
              <a:rPr lang="pt-BR" sz="2400" baseline="0" dirty="0" smtClean="0">
                <a:solidFill>
                  <a:srgbClr val="002060"/>
                </a:solidFill>
              </a:rPr>
              <a:t>:</a:t>
            </a:r>
            <a:endParaRPr lang="pt-BR" sz="2400" dirty="0">
              <a:solidFill>
                <a:srgbClr val="002060"/>
              </a:solidFill>
            </a:endParaRPr>
          </a:p>
        </p:txBody>
      </p:sp>
      <p:sp>
        <p:nvSpPr>
          <p:cNvPr id="8" name="Retângulo de cantos arredondados 7"/>
          <p:cNvSpPr/>
          <p:nvPr/>
        </p:nvSpPr>
        <p:spPr>
          <a:xfrm>
            <a:off x="5436096" y="2132856"/>
            <a:ext cx="2952328" cy="165618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Al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smtClean="0">
                <a:solidFill>
                  <a:srgbClr val="002060"/>
                </a:solidFill>
              </a:rPr>
              <a:t>adolescente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(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mayores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de 12 y menores de 18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años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incompletos)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serán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aplicadas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las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smtClean="0">
                <a:solidFill>
                  <a:srgbClr val="002060"/>
                </a:solidFill>
              </a:rPr>
              <a:t>medidas </a:t>
            </a:r>
            <a:r>
              <a:rPr lang="pt-BR" baseline="0" dirty="0" err="1" smtClean="0">
                <a:solidFill>
                  <a:srgbClr val="002060"/>
                </a:solidFill>
              </a:rPr>
              <a:t>socioeducativas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previstas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el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art. 112.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Retângulo de cantos arredondados 8"/>
          <p:cNvSpPr/>
          <p:nvPr/>
        </p:nvSpPr>
        <p:spPr>
          <a:xfrm>
            <a:off x="755576" y="2204864"/>
            <a:ext cx="2880320" cy="11521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A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los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niños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(menor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es de 12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años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)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serán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aplicadas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las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smtClean="0">
                <a:solidFill>
                  <a:srgbClr val="002060"/>
                </a:solidFill>
              </a:rPr>
              <a:t>medidas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protectoras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previstas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el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art. 101.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http://unisci24.com/data_images/wlls/55/363122-x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2204864"/>
            <a:ext cx="1224136" cy="1152129"/>
          </a:xfrm>
          <a:prstGeom prst="rect">
            <a:avLst/>
          </a:prstGeom>
          <a:noFill/>
        </p:spPr>
      </p:pic>
      <p:sp>
        <p:nvSpPr>
          <p:cNvPr id="12" name="Retângulo 11"/>
          <p:cNvSpPr/>
          <p:nvPr/>
        </p:nvSpPr>
        <p:spPr>
          <a:xfrm>
            <a:off x="2195736" y="4005064"/>
            <a:ext cx="2880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/>
              <a:t> </a:t>
            </a:r>
            <a:r>
              <a:rPr lang="pt-BR" dirty="0" err="1" smtClean="0">
                <a:solidFill>
                  <a:srgbClr val="002060"/>
                </a:solidFill>
              </a:rPr>
              <a:t>Encaminamiento</a:t>
            </a:r>
            <a:r>
              <a:rPr lang="pt-BR" baseline="0" dirty="0" smtClean="0">
                <a:solidFill>
                  <a:srgbClr val="002060"/>
                </a:solidFill>
              </a:rPr>
              <a:t> a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smtClean="0">
                <a:solidFill>
                  <a:srgbClr val="002060"/>
                </a:solidFill>
              </a:rPr>
              <a:t>padres </a:t>
            </a:r>
            <a:r>
              <a:rPr lang="pt-BR" baseline="0" dirty="0" smtClean="0">
                <a:solidFill>
                  <a:srgbClr val="002060"/>
                </a:solidFill>
              </a:rPr>
              <a:t>o </a:t>
            </a:r>
            <a:r>
              <a:rPr lang="pt-BR" baseline="0" dirty="0" err="1" smtClean="0">
                <a:solidFill>
                  <a:srgbClr val="002060"/>
                </a:solidFill>
              </a:rPr>
              <a:t>responsables</a:t>
            </a:r>
            <a:r>
              <a:rPr lang="pt-BR" baseline="0" dirty="0" smtClean="0">
                <a:solidFill>
                  <a:srgbClr val="00206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Orientación</a:t>
            </a:r>
            <a:r>
              <a:rPr lang="pt-BR" dirty="0" smtClean="0">
                <a:solidFill>
                  <a:srgbClr val="002060"/>
                </a:solidFill>
              </a:rPr>
              <a:t>, </a:t>
            </a:r>
            <a:r>
              <a:rPr lang="pt-BR" dirty="0" err="1" smtClean="0">
                <a:solidFill>
                  <a:srgbClr val="002060"/>
                </a:solidFill>
              </a:rPr>
              <a:t>apoyo</a:t>
            </a:r>
            <a:r>
              <a:rPr lang="pt-BR" dirty="0" smtClean="0">
                <a:solidFill>
                  <a:srgbClr val="002060"/>
                </a:solidFill>
              </a:rPr>
              <a:t> y </a:t>
            </a:r>
            <a:r>
              <a:rPr lang="pt-BR" dirty="0" err="1" smtClean="0">
                <a:solidFill>
                  <a:srgbClr val="002060"/>
                </a:solidFill>
              </a:rPr>
              <a:t>acompañamiento</a:t>
            </a:r>
            <a:r>
              <a:rPr lang="pt-BR" dirty="0" smtClean="0">
                <a:solidFill>
                  <a:srgbClr val="002060"/>
                </a:solidFill>
              </a:rPr>
              <a:t> temporal;</a:t>
            </a:r>
          </a:p>
          <a:p>
            <a:pPr>
              <a:buFont typeface="Arial" pitchFamily="34" charset="0"/>
              <a:buChar char="•"/>
            </a:pPr>
            <a:r>
              <a:rPr lang="pt-BR" dirty="0">
                <a:solidFill>
                  <a:srgbClr val="002060"/>
                </a:solidFill>
              </a:rPr>
              <a:t> </a:t>
            </a:r>
            <a:r>
              <a:rPr lang="pt-BR" dirty="0" smtClean="0">
                <a:solidFill>
                  <a:srgbClr val="002060"/>
                </a:solidFill>
              </a:rPr>
              <a:t>Matrícula y </a:t>
            </a:r>
            <a:r>
              <a:rPr lang="pt-BR" dirty="0" err="1" smtClean="0">
                <a:solidFill>
                  <a:srgbClr val="002060"/>
                </a:solidFill>
              </a:rPr>
              <a:t>frecuencia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obligatória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en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el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establecimiento</a:t>
            </a:r>
            <a:r>
              <a:rPr lang="pt-BR" dirty="0" smtClean="0">
                <a:solidFill>
                  <a:srgbClr val="002060"/>
                </a:solidFill>
              </a:rPr>
              <a:t> oficial de </a:t>
            </a:r>
            <a:r>
              <a:rPr lang="pt-BR" dirty="0" err="1" smtClean="0">
                <a:solidFill>
                  <a:srgbClr val="002060"/>
                </a:solidFill>
              </a:rPr>
              <a:t>enseñanza</a:t>
            </a:r>
            <a:r>
              <a:rPr lang="pt-BR" dirty="0" smtClean="0">
                <a:solidFill>
                  <a:srgbClr val="002060"/>
                </a:solidFill>
              </a:rPr>
              <a:t> básica;</a:t>
            </a:r>
            <a:endParaRPr lang="pt-BR" baseline="0" dirty="0" smtClean="0">
              <a:solidFill>
                <a:srgbClr val="002060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1979712" y="393305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/>
              <a:t> </a:t>
            </a:r>
            <a:r>
              <a:rPr lang="pt-BR" dirty="0" err="1" smtClean="0">
                <a:solidFill>
                  <a:srgbClr val="002060"/>
                </a:solidFill>
              </a:rPr>
              <a:t>Inclusión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servicios</a:t>
            </a:r>
            <a:r>
              <a:rPr lang="pt-BR" baseline="0" dirty="0" smtClean="0">
                <a:solidFill>
                  <a:srgbClr val="002060"/>
                </a:solidFill>
              </a:rPr>
              <a:t> y programas </a:t>
            </a:r>
            <a:r>
              <a:rPr lang="pt-BR" baseline="0" dirty="0" err="1" smtClean="0">
                <a:solidFill>
                  <a:srgbClr val="002060"/>
                </a:solidFill>
              </a:rPr>
              <a:t>oficiales</a:t>
            </a:r>
            <a:r>
              <a:rPr lang="pt-BR" baseline="0" dirty="0" smtClean="0">
                <a:solidFill>
                  <a:srgbClr val="002060"/>
                </a:solidFill>
              </a:rPr>
              <a:t> o </a:t>
            </a:r>
            <a:r>
              <a:rPr lang="pt-BR" baseline="0" dirty="0" err="1" smtClean="0">
                <a:solidFill>
                  <a:srgbClr val="002060"/>
                </a:solidFill>
              </a:rPr>
              <a:t>comunitarios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protección</a:t>
            </a:r>
            <a:r>
              <a:rPr lang="pt-BR" baseline="0" dirty="0" smtClean="0">
                <a:solidFill>
                  <a:srgbClr val="002060"/>
                </a:solidFill>
              </a:rPr>
              <a:t>, </a:t>
            </a:r>
            <a:r>
              <a:rPr lang="pt-BR" baseline="0" dirty="0" err="1" smtClean="0">
                <a:solidFill>
                  <a:srgbClr val="002060"/>
                </a:solidFill>
              </a:rPr>
              <a:t>apoyo</a:t>
            </a:r>
            <a:r>
              <a:rPr lang="pt-BR" baseline="0" dirty="0" smtClean="0">
                <a:solidFill>
                  <a:srgbClr val="002060"/>
                </a:solidFill>
              </a:rPr>
              <a:t> y </a:t>
            </a:r>
            <a:r>
              <a:rPr lang="pt-BR" baseline="0" dirty="0" err="1" smtClean="0">
                <a:solidFill>
                  <a:srgbClr val="002060"/>
                </a:solidFill>
              </a:rPr>
              <a:t>promoción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familia</a:t>
            </a:r>
            <a:r>
              <a:rPr lang="pt-BR" baseline="0" dirty="0" smtClean="0">
                <a:solidFill>
                  <a:srgbClr val="002060"/>
                </a:solidFill>
              </a:rPr>
              <a:t> o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niño</a:t>
            </a:r>
            <a:r>
              <a:rPr lang="pt-BR" baseline="0" dirty="0" smtClean="0">
                <a:solidFill>
                  <a:srgbClr val="00206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Solicitud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tratamiento</a:t>
            </a:r>
            <a:r>
              <a:rPr lang="pt-BR" baseline="0" dirty="0" smtClean="0">
                <a:solidFill>
                  <a:srgbClr val="002060"/>
                </a:solidFill>
              </a:rPr>
              <a:t> médico, psicológico o psiquiátrico,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régimen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hospitario</a:t>
            </a:r>
            <a:r>
              <a:rPr lang="pt-BR" baseline="0" dirty="0" smtClean="0">
                <a:solidFill>
                  <a:srgbClr val="002060"/>
                </a:solidFill>
              </a:rPr>
              <a:t> o ambulatório;</a:t>
            </a: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Inclusión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programa oficial o </a:t>
            </a:r>
            <a:r>
              <a:rPr lang="pt-BR" baseline="0" dirty="0" err="1" smtClean="0">
                <a:solidFill>
                  <a:srgbClr val="002060"/>
                </a:solidFill>
              </a:rPr>
              <a:t>comunitario</a:t>
            </a:r>
            <a:r>
              <a:rPr lang="pt-BR" baseline="0" dirty="0" smtClean="0">
                <a:solidFill>
                  <a:srgbClr val="002060"/>
                </a:solidFill>
              </a:rPr>
              <a:t> de auxilio, </a:t>
            </a:r>
            <a:r>
              <a:rPr lang="pt-BR" baseline="0" dirty="0" err="1" smtClean="0">
                <a:solidFill>
                  <a:srgbClr val="002060"/>
                </a:solidFill>
              </a:rPr>
              <a:t>orientación</a:t>
            </a:r>
            <a:r>
              <a:rPr lang="pt-BR" baseline="0" dirty="0" smtClean="0">
                <a:solidFill>
                  <a:srgbClr val="002060"/>
                </a:solidFill>
              </a:rPr>
              <a:t> y </a:t>
            </a:r>
            <a:r>
              <a:rPr lang="pt-BR" baseline="0" dirty="0" err="1" smtClean="0">
                <a:solidFill>
                  <a:srgbClr val="002060"/>
                </a:solidFill>
              </a:rPr>
              <a:t>tratamiento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drogodependencia</a:t>
            </a:r>
            <a:r>
              <a:rPr lang="pt-BR" baseline="0" dirty="0" smtClean="0">
                <a:solidFill>
                  <a:srgbClr val="002060"/>
                </a:solidFill>
              </a:rPr>
              <a:t>;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2123728" y="40770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Acogida</a:t>
            </a:r>
            <a:r>
              <a:rPr lang="pt-BR" baseline="0" dirty="0" smtClean="0">
                <a:solidFill>
                  <a:srgbClr val="002060"/>
                </a:solidFill>
              </a:rPr>
              <a:t> institucional;</a:t>
            </a: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dirty="0" err="1">
                <a:solidFill>
                  <a:srgbClr val="002060"/>
                </a:solidFill>
              </a:rPr>
              <a:t>I</a:t>
            </a:r>
            <a:r>
              <a:rPr lang="pt-BR" baseline="0" dirty="0" err="1" smtClean="0">
                <a:solidFill>
                  <a:srgbClr val="002060"/>
                </a:solidFill>
              </a:rPr>
              <a:t>nclusión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enprograma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acogimiento</a:t>
            </a:r>
            <a:r>
              <a:rPr lang="pt-BR" baseline="0" dirty="0" smtClean="0">
                <a:solidFill>
                  <a:srgbClr val="002060"/>
                </a:solidFill>
              </a:rPr>
              <a:t> familiar;</a:t>
            </a: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Colocación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familia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sustituta</a:t>
            </a:r>
            <a:r>
              <a:rPr lang="pt-BR" baseline="0" dirty="0" smtClean="0">
                <a:solidFill>
                  <a:srgbClr val="002060"/>
                </a:solidFill>
              </a:rPr>
              <a:t>.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2051720" y="4005064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Advertencia</a:t>
            </a:r>
            <a:r>
              <a:rPr lang="pt-BR" dirty="0" smtClean="0">
                <a:solidFill>
                  <a:srgbClr val="00206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pt-BR" dirty="0" err="1" smtClean="0">
                <a:solidFill>
                  <a:srgbClr val="002060"/>
                </a:solidFill>
              </a:rPr>
              <a:t>Obligación</a:t>
            </a:r>
            <a:r>
              <a:rPr lang="pt-BR" baseline="0" dirty="0" smtClean="0">
                <a:solidFill>
                  <a:srgbClr val="002060"/>
                </a:solidFill>
              </a:rPr>
              <a:t> de reparar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daño</a:t>
            </a:r>
            <a:r>
              <a:rPr lang="pt-BR" baseline="0" dirty="0" smtClean="0">
                <a:solidFill>
                  <a:srgbClr val="00206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Prestación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servicios</a:t>
            </a:r>
            <a:r>
              <a:rPr lang="pt-BR" baseline="0" dirty="0" smtClean="0">
                <a:solidFill>
                  <a:srgbClr val="002060"/>
                </a:solidFill>
              </a:rPr>
              <a:t> a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comunidad</a:t>
            </a:r>
            <a:r>
              <a:rPr lang="pt-BR" baseline="0" dirty="0" smtClean="0">
                <a:solidFill>
                  <a:srgbClr val="00206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Libertad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asistida</a:t>
            </a:r>
            <a:r>
              <a:rPr lang="pt-BR" baseline="0" dirty="0" smtClean="0">
                <a:solidFill>
                  <a:srgbClr val="00206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Inserción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régimen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semiabierto</a:t>
            </a:r>
            <a:r>
              <a:rPr lang="pt-BR" baseline="0" dirty="0" smtClean="0">
                <a:solidFill>
                  <a:srgbClr val="00206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Internamiento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establecimiento</a:t>
            </a:r>
            <a:r>
              <a:rPr lang="pt-BR" baseline="0" dirty="0" smtClean="0">
                <a:solidFill>
                  <a:srgbClr val="002060"/>
                </a:solidFill>
              </a:rPr>
              <a:t> educacional;</a:t>
            </a:r>
          </a:p>
          <a:p>
            <a:pPr>
              <a:buFont typeface="Arial" pitchFamily="34" charset="0"/>
              <a:buChar char="•"/>
            </a:pP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Cualquier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las</a:t>
            </a:r>
            <a:r>
              <a:rPr lang="pt-BR" baseline="0" dirty="0" smtClean="0">
                <a:solidFill>
                  <a:srgbClr val="002060"/>
                </a:solidFill>
              </a:rPr>
              <a:t> medidas previstas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art. 101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8460432" y="61653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2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1484784"/>
            <a:ext cx="22569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</a:rPr>
              <a:t> PEC</a:t>
            </a:r>
            <a:r>
              <a:rPr lang="pt-BR" sz="2400" baseline="0" dirty="0" smtClean="0">
                <a:solidFill>
                  <a:srgbClr val="002060"/>
                </a:solidFill>
              </a:rPr>
              <a:t> 171</a:t>
            </a:r>
            <a:r>
              <a:rPr lang="en-US" sz="2400" baseline="0" dirty="0" smtClean="0">
                <a:solidFill>
                  <a:srgbClr val="002060"/>
                </a:solidFill>
              </a:rPr>
              <a:t>/</a:t>
            </a:r>
            <a:r>
              <a:rPr lang="pt-BR" sz="2400" baseline="0" dirty="0" smtClean="0">
                <a:solidFill>
                  <a:srgbClr val="002060"/>
                </a:solidFill>
              </a:rPr>
              <a:t> 1993:</a:t>
            </a:r>
          </a:p>
        </p:txBody>
      </p:sp>
      <p:grpSp>
        <p:nvGrpSpPr>
          <p:cNvPr id="3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4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tângulo de cantos arredondados 5"/>
          <p:cNvSpPr/>
          <p:nvPr/>
        </p:nvSpPr>
        <p:spPr>
          <a:xfrm>
            <a:off x="827584" y="2060848"/>
            <a:ext cx="7632848" cy="41044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Art. 1</a:t>
            </a:r>
            <a:r>
              <a:rPr lang="pt-BR" b="1" dirty="0">
                <a:solidFill>
                  <a:schemeClr val="accent6">
                    <a:lumMod val="50000"/>
                  </a:schemeClr>
                </a:solidFill>
              </a:rPr>
              <a:t>º</a:t>
            </a:r>
            <a:r>
              <a:rPr lang="pt-BR" dirty="0" smtClean="0">
                <a:solidFill>
                  <a:srgbClr val="002060"/>
                </a:solidFill>
              </a:rPr>
              <a:t>: El art.228 de </a:t>
            </a:r>
            <a:r>
              <a:rPr lang="pt-BR" dirty="0" err="1" smtClean="0">
                <a:solidFill>
                  <a:srgbClr val="002060"/>
                </a:solidFill>
              </a:rPr>
              <a:t>la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Constitución</a:t>
            </a:r>
            <a:r>
              <a:rPr lang="pt-BR" baseline="0" dirty="0" smtClean="0">
                <a:solidFill>
                  <a:srgbClr val="002060"/>
                </a:solidFill>
              </a:rPr>
              <a:t> Federal </a:t>
            </a:r>
            <a:r>
              <a:rPr lang="pt-BR" baseline="0" dirty="0" err="1" smtClean="0">
                <a:solidFill>
                  <a:srgbClr val="002060"/>
                </a:solidFill>
              </a:rPr>
              <a:t>pasa</a:t>
            </a:r>
            <a:r>
              <a:rPr lang="pt-BR" baseline="0" dirty="0" smtClean="0">
                <a:solidFill>
                  <a:srgbClr val="002060"/>
                </a:solidFill>
              </a:rPr>
              <a:t> a vigorar </a:t>
            </a:r>
            <a:r>
              <a:rPr lang="pt-BR" baseline="0" dirty="0" err="1" smtClean="0">
                <a:solidFill>
                  <a:srgbClr val="002060"/>
                </a:solidFill>
              </a:rPr>
              <a:t>con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siguiente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redacción</a:t>
            </a:r>
            <a:r>
              <a:rPr lang="pt-BR" baseline="0" dirty="0" smtClean="0">
                <a:solidFill>
                  <a:srgbClr val="002060"/>
                </a:solidFill>
              </a:rPr>
              <a:t>:</a:t>
            </a:r>
          </a:p>
          <a:p>
            <a:pPr algn="just"/>
            <a:r>
              <a:rPr lang="pt-BR" baseline="0" dirty="0" smtClean="0">
                <a:solidFill>
                  <a:srgbClr val="002060"/>
                </a:solidFill>
              </a:rPr>
              <a:t>art. 228: </a:t>
            </a:r>
            <a:r>
              <a:rPr lang="pt-BR" baseline="0" dirty="0" err="1" smtClean="0">
                <a:solidFill>
                  <a:srgbClr val="002060"/>
                </a:solidFill>
              </a:rPr>
              <a:t>Son</a:t>
            </a:r>
            <a:r>
              <a:rPr lang="pt-BR" baseline="0" dirty="0" smtClean="0">
                <a:solidFill>
                  <a:srgbClr val="002060"/>
                </a:solidFill>
              </a:rPr>
              <a:t> penalmente </a:t>
            </a:r>
            <a:r>
              <a:rPr lang="pt-BR" baseline="0" dirty="0" err="1" smtClean="0">
                <a:solidFill>
                  <a:srgbClr val="002060"/>
                </a:solidFill>
              </a:rPr>
              <a:t>inimputables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menores de 18 </a:t>
            </a:r>
            <a:r>
              <a:rPr lang="pt-BR" baseline="0" dirty="0" err="1" smtClean="0">
                <a:solidFill>
                  <a:srgbClr val="002060"/>
                </a:solidFill>
              </a:rPr>
              <a:t>años</a:t>
            </a:r>
            <a:r>
              <a:rPr lang="pt-BR" baseline="0" dirty="0" smtClean="0">
                <a:solidFill>
                  <a:srgbClr val="002060"/>
                </a:solidFill>
              </a:rPr>
              <a:t>, </a:t>
            </a:r>
            <a:r>
              <a:rPr lang="pt-BR" baseline="0" dirty="0" err="1" smtClean="0">
                <a:solidFill>
                  <a:srgbClr val="002060"/>
                </a:solidFill>
              </a:rPr>
              <a:t>sujetos</a:t>
            </a:r>
            <a:r>
              <a:rPr lang="pt-BR" baseline="0" dirty="0" smtClean="0">
                <a:solidFill>
                  <a:srgbClr val="002060"/>
                </a:solidFill>
              </a:rPr>
              <a:t> a </a:t>
            </a:r>
            <a:r>
              <a:rPr lang="pt-BR" baseline="0" dirty="0" err="1" smtClean="0">
                <a:solidFill>
                  <a:srgbClr val="002060"/>
                </a:solidFill>
              </a:rPr>
              <a:t>las</a:t>
            </a:r>
            <a:r>
              <a:rPr lang="pt-BR" baseline="0" dirty="0" smtClean="0">
                <a:solidFill>
                  <a:srgbClr val="002060"/>
                </a:solidFill>
              </a:rPr>
              <a:t> normas de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legislación</a:t>
            </a:r>
            <a:r>
              <a:rPr lang="pt-BR" baseline="0" dirty="0" smtClean="0">
                <a:solidFill>
                  <a:srgbClr val="002060"/>
                </a:solidFill>
              </a:rPr>
              <a:t> especial,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exceptuados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los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menores de 16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años</a:t>
            </a:r>
            <a:r>
              <a:rPr lang="pt-BR" baseline="0" dirty="0" smtClean="0">
                <a:solidFill>
                  <a:srgbClr val="002060"/>
                </a:solidFill>
              </a:rPr>
              <a:t>, </a:t>
            </a:r>
            <a:r>
              <a:rPr lang="pt-BR" baseline="0" dirty="0" err="1" smtClean="0">
                <a:solidFill>
                  <a:srgbClr val="002060"/>
                </a:solidFill>
              </a:rPr>
              <a:t>observándose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cumplimiento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pena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establecimiento</a:t>
            </a:r>
            <a:r>
              <a:rPr lang="pt-BR" baseline="0" dirty="0" smtClean="0">
                <a:solidFill>
                  <a:srgbClr val="002060"/>
                </a:solidFill>
              </a:rPr>
              <a:t> separado de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mayores</a:t>
            </a:r>
            <a:r>
              <a:rPr lang="pt-BR" baseline="0" dirty="0" smtClean="0">
                <a:solidFill>
                  <a:srgbClr val="002060"/>
                </a:solidFill>
              </a:rPr>
              <a:t> de 18 y de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inimputables</a:t>
            </a:r>
            <a:r>
              <a:rPr lang="pt-BR" baseline="0" dirty="0" smtClean="0">
                <a:solidFill>
                  <a:srgbClr val="002060"/>
                </a:solidFill>
              </a:rPr>
              <a:t>,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casos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de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crímenes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hediondos,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homicidio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doloso y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lesión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corporal seguida de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muerte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</a:p>
          <a:p>
            <a:pPr algn="just"/>
            <a:endParaRPr lang="pt-BR" baseline="0" dirty="0" smtClean="0">
              <a:solidFill>
                <a:srgbClr val="002060"/>
              </a:solidFill>
            </a:endParaRPr>
          </a:p>
          <a:p>
            <a:pPr algn="just"/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Art. 2</a:t>
            </a:r>
            <a:r>
              <a:rPr lang="pt-BR" b="1" dirty="0">
                <a:solidFill>
                  <a:schemeClr val="accent6">
                    <a:lumMod val="50000"/>
                  </a:schemeClr>
                </a:solidFill>
              </a:rPr>
              <a:t>º</a:t>
            </a:r>
            <a:r>
              <a:rPr lang="pt-BR" baseline="0" dirty="0" smtClean="0">
                <a:solidFill>
                  <a:srgbClr val="002060"/>
                </a:solidFill>
              </a:rPr>
              <a:t>: La </a:t>
            </a:r>
            <a:r>
              <a:rPr lang="pt-BR" baseline="0" dirty="0" err="1" smtClean="0">
                <a:solidFill>
                  <a:srgbClr val="002060"/>
                </a:solidFill>
              </a:rPr>
              <a:t>Unión</a:t>
            </a:r>
            <a:r>
              <a:rPr lang="pt-BR" baseline="0" dirty="0" smtClean="0">
                <a:solidFill>
                  <a:srgbClr val="002060"/>
                </a:solidFill>
              </a:rPr>
              <a:t>,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Estados y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Distrito Federal </a:t>
            </a:r>
            <a:r>
              <a:rPr lang="pt-BR" baseline="0" dirty="0" err="1" smtClean="0">
                <a:solidFill>
                  <a:srgbClr val="002060"/>
                </a:solidFill>
              </a:rPr>
              <a:t>crearán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establecimientos</a:t>
            </a:r>
            <a:r>
              <a:rPr lang="pt-BR" baseline="0" dirty="0" smtClean="0">
                <a:solidFill>
                  <a:srgbClr val="002060"/>
                </a:solidFill>
              </a:rPr>
              <a:t> a que se </a:t>
            </a:r>
            <a:r>
              <a:rPr lang="pt-BR" baseline="0" dirty="0" err="1" smtClean="0">
                <a:solidFill>
                  <a:srgbClr val="002060"/>
                </a:solidFill>
              </a:rPr>
              <a:t>refiere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art.1 de esta </a:t>
            </a:r>
            <a:r>
              <a:rPr lang="pt-BR" baseline="0" dirty="0" err="1" smtClean="0">
                <a:solidFill>
                  <a:srgbClr val="002060"/>
                </a:solidFill>
              </a:rPr>
              <a:t>Enmienda</a:t>
            </a:r>
            <a:r>
              <a:rPr lang="pt-BR" baseline="0" dirty="0" smtClean="0">
                <a:solidFill>
                  <a:srgbClr val="002060"/>
                </a:solidFill>
              </a:rPr>
              <a:t> a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Constitución</a:t>
            </a:r>
            <a:r>
              <a:rPr lang="pt-BR" baseline="0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pt-BR" baseline="0" dirty="0" smtClean="0">
              <a:solidFill>
                <a:srgbClr val="002060"/>
              </a:solidFill>
            </a:endParaRPr>
          </a:p>
          <a:p>
            <a:pPr algn="just"/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Art.3</a:t>
            </a:r>
            <a:r>
              <a:rPr lang="pt-BR" b="1" dirty="0">
                <a:solidFill>
                  <a:schemeClr val="accent6">
                    <a:lumMod val="50000"/>
                  </a:schemeClr>
                </a:solidFill>
              </a:rPr>
              <a:t>º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pt-BR" baseline="0" dirty="0" smtClean="0">
                <a:solidFill>
                  <a:srgbClr val="002060"/>
                </a:solidFill>
              </a:rPr>
              <a:t> Esta </a:t>
            </a:r>
            <a:r>
              <a:rPr lang="pt-BR" baseline="0" dirty="0" err="1" smtClean="0">
                <a:solidFill>
                  <a:srgbClr val="002060"/>
                </a:solidFill>
              </a:rPr>
              <a:t>Enmienda</a:t>
            </a:r>
            <a:r>
              <a:rPr lang="pt-BR" baseline="0" dirty="0" smtClean="0">
                <a:solidFill>
                  <a:srgbClr val="002060"/>
                </a:solidFill>
              </a:rPr>
              <a:t> Constitucional entra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vigor </a:t>
            </a:r>
            <a:r>
              <a:rPr lang="pt-BR" baseline="0" dirty="0" err="1" smtClean="0">
                <a:solidFill>
                  <a:srgbClr val="002060"/>
                </a:solidFill>
              </a:rPr>
              <a:t>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fecha de </a:t>
            </a:r>
            <a:r>
              <a:rPr lang="pt-BR" baseline="0" dirty="0" err="1" smtClean="0">
                <a:solidFill>
                  <a:srgbClr val="002060"/>
                </a:solidFill>
              </a:rPr>
              <a:t>su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publicación</a:t>
            </a:r>
            <a:r>
              <a:rPr lang="pt-BR" baseline="0" dirty="0" smtClean="0">
                <a:solidFill>
                  <a:srgbClr val="002060"/>
                </a:solidFill>
              </a:rPr>
              <a:t>. </a:t>
            </a:r>
          </a:p>
        </p:txBody>
      </p:sp>
      <p:sp>
        <p:nvSpPr>
          <p:cNvPr id="7" name="Retângulo 6"/>
          <p:cNvSpPr/>
          <p:nvPr/>
        </p:nvSpPr>
        <p:spPr>
          <a:xfrm>
            <a:off x="8460432" y="609329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aseline="0" dirty="0" smtClean="0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st.depositphotos.com/1681248/3447/v/950/depositphotos_34473923-Red-hand-painted-brush-stro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708920"/>
            <a:ext cx="1572617" cy="1048412"/>
          </a:xfrm>
          <a:prstGeom prst="rect">
            <a:avLst/>
          </a:prstGeom>
          <a:noFill/>
        </p:spPr>
      </p:pic>
      <p:pic>
        <p:nvPicPr>
          <p:cNvPr id="21506" name="Picture 2" descr="http://st.depositphotos.com/1681248/3447/v/950/depositphotos_34473923-Red-hand-painted-brush-stro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636912"/>
            <a:ext cx="1572617" cy="1048412"/>
          </a:xfrm>
          <a:prstGeom prst="rect">
            <a:avLst/>
          </a:prstGeom>
          <a:noFill/>
        </p:spPr>
      </p:pic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755576" y="1340768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</a:rPr>
              <a:t> </a:t>
            </a:r>
            <a:r>
              <a:rPr lang="pt-BR" sz="2400" dirty="0" err="1" smtClean="0">
                <a:solidFill>
                  <a:srgbClr val="002060"/>
                </a:solidFill>
              </a:rPr>
              <a:t>Trámite</a:t>
            </a:r>
            <a:r>
              <a:rPr lang="pt-BR" sz="2400" baseline="0" dirty="0" smtClean="0">
                <a:solidFill>
                  <a:srgbClr val="002060"/>
                </a:solidFill>
              </a:rPr>
              <a:t> y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alteración</a:t>
            </a:r>
            <a:r>
              <a:rPr lang="pt-BR" sz="2400" baseline="0" dirty="0" smtClean="0">
                <a:solidFill>
                  <a:srgbClr val="002060"/>
                </a:solidFill>
              </a:rPr>
              <a:t>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del</a:t>
            </a:r>
            <a:r>
              <a:rPr lang="pt-BR" sz="2400" baseline="0" dirty="0" smtClean="0">
                <a:solidFill>
                  <a:srgbClr val="002060"/>
                </a:solidFill>
              </a:rPr>
              <a:t> texto original de </a:t>
            </a:r>
            <a:r>
              <a:rPr lang="pt-BR" sz="2400" baseline="0" dirty="0" err="1" smtClean="0">
                <a:solidFill>
                  <a:srgbClr val="002060"/>
                </a:solidFill>
              </a:rPr>
              <a:t>la</a:t>
            </a:r>
            <a:r>
              <a:rPr lang="pt-BR" sz="2400" baseline="0" dirty="0" smtClean="0">
                <a:solidFill>
                  <a:srgbClr val="002060"/>
                </a:solidFill>
              </a:rPr>
              <a:t> PEC 171</a:t>
            </a:r>
            <a:r>
              <a:rPr lang="en-US" sz="2400" baseline="0" dirty="0" smtClean="0">
                <a:solidFill>
                  <a:srgbClr val="002060"/>
                </a:solidFill>
              </a:rPr>
              <a:t>/</a:t>
            </a:r>
            <a:r>
              <a:rPr lang="pt-BR" sz="2400" baseline="0" dirty="0" smtClean="0">
                <a:solidFill>
                  <a:srgbClr val="002060"/>
                </a:solidFill>
              </a:rPr>
              <a:t>1993</a:t>
            </a:r>
            <a:r>
              <a:rPr lang="pt-BR" baseline="0" dirty="0" smtClean="0"/>
              <a:t>:</a:t>
            </a:r>
            <a:endParaRPr lang="pt-BR" dirty="0"/>
          </a:p>
        </p:txBody>
      </p:sp>
      <p:sp>
        <p:nvSpPr>
          <p:cNvPr id="6" name="Retângulo de cantos arredondados 5"/>
          <p:cNvSpPr/>
          <p:nvPr/>
        </p:nvSpPr>
        <p:spPr>
          <a:xfrm>
            <a:off x="467544" y="2492896"/>
            <a:ext cx="2232248" cy="144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002060"/>
                </a:solidFill>
              </a:rPr>
              <a:t>Iniciativa legislativa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más de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un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tercio </a:t>
            </a:r>
            <a:r>
              <a:rPr lang="pt-BR" baseline="0" dirty="0" smtClean="0">
                <a:solidFill>
                  <a:srgbClr val="002060"/>
                </a:solidFill>
              </a:rPr>
              <a:t>de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miembros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Cámara</a:t>
            </a:r>
            <a:r>
              <a:rPr lang="pt-BR" baseline="0" dirty="0" smtClean="0">
                <a:solidFill>
                  <a:srgbClr val="002060"/>
                </a:solidFill>
              </a:rPr>
              <a:t> de </a:t>
            </a:r>
            <a:r>
              <a:rPr lang="pt-BR" baseline="0" dirty="0" err="1" smtClean="0">
                <a:solidFill>
                  <a:srgbClr val="002060"/>
                </a:solidFill>
              </a:rPr>
              <a:t>los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Diputados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8" name="Retângulo de cantos arredondados 7"/>
          <p:cNvSpPr/>
          <p:nvPr/>
        </p:nvSpPr>
        <p:spPr>
          <a:xfrm>
            <a:off x="3851920" y="2852936"/>
            <a:ext cx="1296144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err="1" smtClean="0">
                <a:solidFill>
                  <a:srgbClr val="002060"/>
                </a:solidFill>
              </a:rPr>
              <a:t>Recibida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PEC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6444208" y="2348880"/>
            <a:ext cx="2016224" cy="23762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002060"/>
                </a:solidFill>
              </a:rPr>
              <a:t>Despacho </a:t>
            </a:r>
            <a:r>
              <a:rPr lang="pt-BR" dirty="0" err="1" smtClean="0">
                <a:solidFill>
                  <a:srgbClr val="002060"/>
                </a:solidFill>
              </a:rPr>
              <a:t>del</a:t>
            </a:r>
            <a:r>
              <a:rPr lang="pt-BR" dirty="0" smtClean="0">
                <a:solidFill>
                  <a:srgbClr val="002060"/>
                </a:solidFill>
              </a:rPr>
              <a:t> Presidente de </a:t>
            </a:r>
            <a:r>
              <a:rPr lang="pt-BR" dirty="0" err="1" smtClean="0">
                <a:solidFill>
                  <a:srgbClr val="002060"/>
                </a:solidFill>
              </a:rPr>
              <a:t>la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Cámara</a:t>
            </a:r>
            <a:r>
              <a:rPr lang="pt-BR" dirty="0" smtClean="0">
                <a:solidFill>
                  <a:srgbClr val="002060"/>
                </a:solidFill>
              </a:rPr>
              <a:t> a </a:t>
            </a:r>
            <a:r>
              <a:rPr lang="pt-BR" dirty="0" err="1" smtClean="0">
                <a:solidFill>
                  <a:srgbClr val="002060"/>
                </a:solidFill>
              </a:rPr>
              <a:t>la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Comisión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de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Constitución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y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Justicia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y de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Ciudadanía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508" name="Picture 4" descr="http://marcostrombetta.com.br/wp-content/uploads/2015/03/seta-vermelha-curv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4368" y="4725144"/>
            <a:ext cx="806489" cy="1008112"/>
          </a:xfrm>
          <a:prstGeom prst="rect">
            <a:avLst/>
          </a:prstGeom>
          <a:noFill/>
        </p:spPr>
      </p:pic>
      <p:sp>
        <p:nvSpPr>
          <p:cNvPr id="15" name="Retângulo de cantos arredondados 14"/>
          <p:cNvSpPr/>
          <p:nvPr/>
        </p:nvSpPr>
        <p:spPr>
          <a:xfrm>
            <a:off x="4644008" y="5157192"/>
            <a:ext cx="2952328" cy="144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002060"/>
                </a:solidFill>
              </a:rPr>
              <a:t>Admitida,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Presidente de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Cámara</a:t>
            </a:r>
            <a:r>
              <a:rPr lang="pt-BR" baseline="0" dirty="0" smtClean="0">
                <a:solidFill>
                  <a:srgbClr val="002060"/>
                </a:solidFill>
              </a:rPr>
              <a:t> designará </a:t>
            </a:r>
            <a:r>
              <a:rPr lang="pt-BR" baseline="0" dirty="0" smtClean="0">
                <a:solidFill>
                  <a:srgbClr val="002060"/>
                </a:solidFill>
              </a:rPr>
              <a:t>una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Comisión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Especial </a:t>
            </a:r>
            <a:r>
              <a:rPr lang="pt-BR" baseline="0" dirty="0" smtClean="0">
                <a:solidFill>
                  <a:srgbClr val="002060"/>
                </a:solidFill>
              </a:rPr>
              <a:t>para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examen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del</a:t>
            </a:r>
            <a:r>
              <a:rPr lang="pt-BR" baseline="0" dirty="0" smtClean="0">
                <a:solidFill>
                  <a:srgbClr val="002060"/>
                </a:solidFill>
              </a:rPr>
              <a:t> mérito de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proposición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endParaRPr lang="pt-BR" dirty="0">
              <a:solidFill>
                <a:srgbClr val="002060"/>
              </a:solidFill>
            </a:endParaRPr>
          </a:p>
        </p:txBody>
      </p:sp>
      <p:pic>
        <p:nvPicPr>
          <p:cNvPr id="21510" name="Picture 6" descr="http://apoie.org/SetaVermelhaCurvaHorizontalEsquer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5877272"/>
            <a:ext cx="864096" cy="175227"/>
          </a:xfrm>
          <a:prstGeom prst="rect">
            <a:avLst/>
          </a:prstGeom>
          <a:noFill/>
        </p:spPr>
      </p:pic>
      <p:sp>
        <p:nvSpPr>
          <p:cNvPr id="17" name="Retângulo de cantos arredondados 16"/>
          <p:cNvSpPr/>
          <p:nvPr/>
        </p:nvSpPr>
        <p:spPr>
          <a:xfrm>
            <a:off x="683568" y="4797152"/>
            <a:ext cx="2736304" cy="136815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002060"/>
                </a:solidFill>
              </a:rPr>
              <a:t>Publicado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el</a:t>
            </a:r>
            <a:r>
              <a:rPr lang="pt-BR" baseline="0" dirty="0" smtClean="0">
                <a:solidFill>
                  <a:srgbClr val="002060"/>
                </a:solidFill>
              </a:rPr>
              <a:t> parecer, </a:t>
            </a:r>
            <a:r>
              <a:rPr lang="pt-BR" baseline="0" dirty="0" err="1" smtClean="0">
                <a:solidFill>
                  <a:srgbClr val="002060"/>
                </a:solidFill>
              </a:rPr>
              <a:t>fue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sometida</a:t>
            </a:r>
            <a:r>
              <a:rPr lang="pt-BR" baseline="0" dirty="0" smtClean="0">
                <a:solidFill>
                  <a:srgbClr val="002060"/>
                </a:solidFill>
              </a:rPr>
              <a:t> a dos turnos de </a:t>
            </a:r>
            <a:r>
              <a:rPr lang="pt-BR" baseline="0" dirty="0" err="1" smtClean="0">
                <a:solidFill>
                  <a:srgbClr val="002060"/>
                </a:solidFill>
              </a:rPr>
              <a:t>discusión</a:t>
            </a:r>
            <a:r>
              <a:rPr lang="pt-BR" baseline="0" dirty="0" smtClean="0">
                <a:solidFill>
                  <a:srgbClr val="002060"/>
                </a:solidFill>
              </a:rPr>
              <a:t> y </a:t>
            </a:r>
            <a:r>
              <a:rPr lang="pt-BR" baseline="0" dirty="0" err="1" smtClean="0">
                <a:solidFill>
                  <a:srgbClr val="002060"/>
                </a:solidFill>
              </a:rPr>
              <a:t>votación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18" name="Retângulo de cantos arredondados 17"/>
          <p:cNvSpPr/>
          <p:nvPr/>
        </p:nvSpPr>
        <p:spPr>
          <a:xfrm>
            <a:off x="611560" y="4653136"/>
            <a:ext cx="2880320" cy="19442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err="1" smtClean="0">
                <a:solidFill>
                  <a:srgbClr val="002060"/>
                </a:solidFill>
              </a:rPr>
              <a:t>Aprobada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fue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encaminada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al</a:t>
            </a:r>
            <a:r>
              <a:rPr lang="pt-BR" baseline="0" dirty="0" smtClean="0">
                <a:solidFill>
                  <a:srgbClr val="002060"/>
                </a:solidFill>
              </a:rPr>
              <a:t> Senado para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apreciación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discusión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y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deliberación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8460432" y="609329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aseline="0" dirty="0" smtClean="0"/>
              <a:t>4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323528" y="134076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</a:rPr>
              <a:t> INCONSTITUCIONALIDADES DE LA </a:t>
            </a:r>
            <a:r>
              <a:rPr lang="pt-BR" sz="2400" baseline="0" dirty="0" smtClean="0">
                <a:solidFill>
                  <a:srgbClr val="002060"/>
                </a:solidFill>
              </a:rPr>
              <a:t>PEC 171</a:t>
            </a:r>
            <a:r>
              <a:rPr lang="en-US" sz="2400" baseline="0" dirty="0" smtClean="0">
                <a:solidFill>
                  <a:srgbClr val="002060"/>
                </a:solidFill>
              </a:rPr>
              <a:t>/</a:t>
            </a:r>
            <a:r>
              <a:rPr lang="pt-BR" sz="2400" baseline="0" dirty="0" smtClean="0">
                <a:solidFill>
                  <a:srgbClr val="002060"/>
                </a:solidFill>
              </a:rPr>
              <a:t>1993</a:t>
            </a:r>
            <a:endParaRPr lang="pt-BR" sz="2400" dirty="0">
              <a:solidFill>
                <a:srgbClr val="002060"/>
              </a:solidFill>
            </a:endParaRPr>
          </a:p>
        </p:txBody>
      </p:sp>
      <p:pic>
        <p:nvPicPr>
          <p:cNvPr id="9" name="Picture 2" descr="http://unisci24.com/data_images/wlls/55/363122-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501008"/>
            <a:ext cx="1224136" cy="1152129"/>
          </a:xfrm>
          <a:prstGeom prst="rect">
            <a:avLst/>
          </a:prstGeom>
          <a:noFill/>
        </p:spPr>
      </p:pic>
      <p:sp>
        <p:nvSpPr>
          <p:cNvPr id="13" name="Retângulo de cantos arredondados 12"/>
          <p:cNvSpPr/>
          <p:nvPr/>
        </p:nvSpPr>
        <p:spPr>
          <a:xfrm>
            <a:off x="539552" y="3284984"/>
            <a:ext cx="2808312" cy="165618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002060"/>
                </a:solidFill>
              </a:rPr>
              <a:t>INCONSTITUCIONALIDAD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FORMAL (forma)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Retângulo de cantos arredondados 13"/>
          <p:cNvSpPr/>
          <p:nvPr/>
        </p:nvSpPr>
        <p:spPr>
          <a:xfrm>
            <a:off x="5292080" y="3284984"/>
            <a:ext cx="2808312" cy="165618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002060"/>
                </a:solidFill>
              </a:rPr>
              <a:t>INCONSTITUCIONALIDAD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MATERIAL (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contenido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8460432" y="61653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5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611560" y="1340768"/>
            <a:ext cx="6552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</a:rPr>
              <a:t> </a:t>
            </a:r>
            <a:r>
              <a:rPr lang="pt-BR" sz="2400" dirty="0" err="1" smtClean="0">
                <a:solidFill>
                  <a:srgbClr val="002060"/>
                </a:solidFill>
              </a:rPr>
              <a:t>Inconstitucionalidad</a:t>
            </a:r>
            <a:r>
              <a:rPr lang="pt-BR" sz="2400" dirty="0" smtClean="0">
                <a:solidFill>
                  <a:srgbClr val="002060"/>
                </a:solidFill>
              </a:rPr>
              <a:t> formal</a:t>
            </a:r>
            <a:endParaRPr lang="pt-BR" sz="2400" dirty="0">
              <a:solidFill>
                <a:srgbClr val="002060"/>
              </a:solidFill>
            </a:endParaRPr>
          </a:p>
        </p:txBody>
      </p:sp>
      <p:sp>
        <p:nvSpPr>
          <p:cNvPr id="6" name="Retângulo de cantos arredondados 5"/>
          <p:cNvSpPr/>
          <p:nvPr/>
        </p:nvSpPr>
        <p:spPr>
          <a:xfrm>
            <a:off x="539552" y="2492896"/>
            <a:ext cx="7848872" cy="23042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Art. 60,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párrafo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5</a:t>
            </a:r>
            <a:r>
              <a:rPr lang="pt-BR" b="1" dirty="0" smtClean="0">
                <a:solidFill>
                  <a:schemeClr val="accent6">
                    <a:lumMod val="50000"/>
                  </a:schemeClr>
                </a:solidFill>
              </a:rPr>
              <a:t>º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  <a:p>
            <a:pPr algn="just"/>
            <a:endParaRPr lang="pt-BR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pt-BR" dirty="0">
                <a:solidFill>
                  <a:srgbClr val="002060"/>
                </a:solidFill>
              </a:rPr>
              <a:t> </a:t>
            </a:r>
            <a:r>
              <a:rPr lang="pt-BR" dirty="0" smtClean="0">
                <a:solidFill>
                  <a:srgbClr val="002060"/>
                </a:solidFill>
              </a:rPr>
              <a:t>La </a:t>
            </a:r>
            <a:r>
              <a:rPr lang="pt-BR" dirty="0" err="1" smtClean="0">
                <a:solidFill>
                  <a:srgbClr val="002060"/>
                </a:solidFill>
              </a:rPr>
              <a:t>materia</a:t>
            </a:r>
            <a:r>
              <a:rPr lang="pt-BR" dirty="0" smtClean="0">
                <a:solidFill>
                  <a:srgbClr val="002060"/>
                </a:solidFill>
              </a:rPr>
              <a:t> constante de </a:t>
            </a:r>
            <a:r>
              <a:rPr lang="pt-BR" dirty="0" err="1" smtClean="0">
                <a:solidFill>
                  <a:srgbClr val="002060"/>
                </a:solidFill>
              </a:rPr>
              <a:t>propuesta</a:t>
            </a:r>
            <a:r>
              <a:rPr lang="pt-BR" dirty="0" smtClean="0">
                <a:solidFill>
                  <a:srgbClr val="002060"/>
                </a:solidFill>
              </a:rPr>
              <a:t> de </a:t>
            </a:r>
            <a:r>
              <a:rPr lang="pt-BR" dirty="0" err="1" smtClean="0">
                <a:solidFill>
                  <a:srgbClr val="002060"/>
                </a:solidFill>
              </a:rPr>
              <a:t>enmienda</a:t>
            </a:r>
            <a:r>
              <a:rPr lang="pt-BR" dirty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rechazada</a:t>
            </a:r>
            <a:r>
              <a:rPr lang="pt-BR" dirty="0" smtClean="0">
                <a:solidFill>
                  <a:srgbClr val="002060"/>
                </a:solidFill>
              </a:rPr>
              <a:t> o </a:t>
            </a:r>
            <a:r>
              <a:rPr lang="pt-BR" dirty="0" err="1" smtClean="0">
                <a:solidFill>
                  <a:srgbClr val="002060"/>
                </a:solidFill>
              </a:rPr>
              <a:t>perjudicada</a:t>
            </a:r>
            <a:r>
              <a:rPr lang="pt-BR" dirty="0" smtClean="0">
                <a:solidFill>
                  <a:srgbClr val="002060"/>
                </a:solidFill>
              </a:rPr>
              <a:t> no </a:t>
            </a:r>
            <a:r>
              <a:rPr lang="pt-BR" dirty="0" err="1" smtClean="0">
                <a:solidFill>
                  <a:srgbClr val="002060"/>
                </a:solidFill>
              </a:rPr>
              <a:t>podrá</a:t>
            </a:r>
            <a:r>
              <a:rPr lang="pt-BR" dirty="0" smtClean="0">
                <a:solidFill>
                  <a:srgbClr val="002060"/>
                </a:solidFill>
              </a:rPr>
              <a:t> ser objeto de </a:t>
            </a:r>
            <a:r>
              <a:rPr lang="pt-BR" dirty="0" err="1" smtClean="0">
                <a:solidFill>
                  <a:srgbClr val="002060"/>
                </a:solidFill>
              </a:rPr>
              <a:t>nueva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propuesta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en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la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misma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dirty="0" err="1" smtClean="0">
                <a:solidFill>
                  <a:schemeClr val="accent6">
                    <a:lumMod val="50000"/>
                  </a:schemeClr>
                </a:solidFill>
              </a:rPr>
              <a:t>sessión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 legislativa.</a:t>
            </a:r>
            <a:r>
              <a:rPr lang="pt-BR" dirty="0" smtClean="0"/>
              <a:t>.</a:t>
            </a:r>
          </a:p>
          <a:p>
            <a:pPr algn="just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8532440" y="61653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6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tângulo 4"/>
          <p:cNvSpPr/>
          <p:nvPr/>
        </p:nvSpPr>
        <p:spPr>
          <a:xfrm>
            <a:off x="539552" y="1340768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</a:rPr>
              <a:t> </a:t>
            </a:r>
            <a:r>
              <a:rPr lang="pt-BR" sz="2400" dirty="0" err="1" smtClean="0">
                <a:solidFill>
                  <a:srgbClr val="002060"/>
                </a:solidFill>
              </a:rPr>
              <a:t>Inconstitucionalidad</a:t>
            </a:r>
            <a:r>
              <a:rPr lang="pt-BR" sz="2400" dirty="0" smtClean="0">
                <a:solidFill>
                  <a:srgbClr val="002060"/>
                </a:solidFill>
              </a:rPr>
              <a:t> material</a:t>
            </a:r>
            <a:endParaRPr lang="pt-BR" sz="2400" dirty="0">
              <a:solidFill>
                <a:srgbClr val="002060"/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611560" y="2204864"/>
            <a:ext cx="4394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solidFill>
                  <a:srgbClr val="002060"/>
                </a:solidFill>
              </a:rPr>
              <a:t>a) </a:t>
            </a:r>
            <a:r>
              <a:rPr lang="pt-BR" sz="2000" dirty="0" err="1" smtClean="0">
                <a:solidFill>
                  <a:srgbClr val="002060"/>
                </a:solidFill>
              </a:rPr>
              <a:t>Modificación</a:t>
            </a:r>
            <a:r>
              <a:rPr lang="pt-BR" sz="2000" baseline="0" dirty="0" smtClean="0">
                <a:solidFill>
                  <a:srgbClr val="002060"/>
                </a:solidFill>
              </a:rPr>
              <a:t> de cláusula pétrea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755576" y="2924944"/>
            <a:ext cx="7344816" cy="11521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art.60,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IV</a:t>
            </a:r>
            <a:r>
              <a:rPr lang="pt-BR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smtClean="0">
                <a:solidFill>
                  <a:srgbClr val="002060"/>
                </a:solidFill>
              </a:rPr>
              <a:t>No será objeto de </a:t>
            </a:r>
            <a:r>
              <a:rPr lang="pt-BR" dirty="0" err="1" smtClean="0">
                <a:solidFill>
                  <a:srgbClr val="002060"/>
                </a:solidFill>
              </a:rPr>
              <a:t>deliberación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la</a:t>
            </a:r>
            <a:r>
              <a:rPr lang="pt-BR" dirty="0" smtClean="0">
                <a:solidFill>
                  <a:srgbClr val="002060"/>
                </a:solidFill>
              </a:rPr>
              <a:t> </a:t>
            </a:r>
            <a:r>
              <a:rPr lang="pt-BR" dirty="0" err="1" smtClean="0">
                <a:solidFill>
                  <a:srgbClr val="002060"/>
                </a:solidFill>
              </a:rPr>
              <a:t>propuesta</a:t>
            </a:r>
            <a:r>
              <a:rPr lang="pt-BR" dirty="0" smtClean="0">
                <a:solidFill>
                  <a:srgbClr val="002060"/>
                </a:solidFill>
              </a:rPr>
              <a:t> de </a:t>
            </a:r>
            <a:r>
              <a:rPr lang="pt-BR" dirty="0" err="1" smtClean="0">
                <a:solidFill>
                  <a:srgbClr val="002060"/>
                </a:solidFill>
              </a:rPr>
              <a:t>enmienda</a:t>
            </a:r>
            <a:r>
              <a:rPr lang="pt-BR" baseline="0" dirty="0" smtClean="0">
                <a:solidFill>
                  <a:srgbClr val="002060"/>
                </a:solidFill>
              </a:rPr>
              <a:t> que </a:t>
            </a:r>
            <a:r>
              <a:rPr lang="pt-BR" baseline="0" dirty="0" err="1" smtClean="0">
                <a:solidFill>
                  <a:srgbClr val="002060"/>
                </a:solidFill>
              </a:rPr>
              <a:t>tenga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intención</a:t>
            </a:r>
            <a:r>
              <a:rPr lang="pt-BR" baseline="0" dirty="0" smtClean="0">
                <a:solidFill>
                  <a:srgbClr val="002060"/>
                </a:solidFill>
              </a:rPr>
              <a:t> de abolir: I.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forma </a:t>
            </a:r>
            <a:r>
              <a:rPr lang="pt-BR" baseline="0" dirty="0" err="1" smtClean="0">
                <a:solidFill>
                  <a:srgbClr val="002060"/>
                </a:solidFill>
              </a:rPr>
              <a:t>federatica</a:t>
            </a:r>
            <a:r>
              <a:rPr lang="pt-BR" baseline="0" dirty="0" smtClean="0">
                <a:solidFill>
                  <a:srgbClr val="002060"/>
                </a:solidFill>
              </a:rPr>
              <a:t> de Estado; II. El voto secreto; III. </a:t>
            </a:r>
            <a:r>
              <a:rPr lang="pt-BR" baseline="0" dirty="0" err="1" smtClean="0">
                <a:solidFill>
                  <a:srgbClr val="002060"/>
                </a:solidFill>
              </a:rPr>
              <a:t>la</a:t>
            </a:r>
            <a:r>
              <a:rPr lang="pt-BR" baseline="0" dirty="0" smtClean="0">
                <a:solidFill>
                  <a:srgbClr val="002060"/>
                </a:solidFill>
              </a:rPr>
              <a:t> </a:t>
            </a:r>
            <a:r>
              <a:rPr lang="pt-BR" baseline="0" dirty="0" err="1" smtClean="0">
                <a:solidFill>
                  <a:srgbClr val="002060"/>
                </a:solidFill>
              </a:rPr>
              <a:t>separación</a:t>
            </a:r>
            <a:r>
              <a:rPr lang="pt-BR" baseline="0" dirty="0" smtClean="0">
                <a:solidFill>
                  <a:srgbClr val="002060"/>
                </a:solidFill>
              </a:rPr>
              <a:t> de poderes; 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IV.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Los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derechos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 y garantias </a:t>
            </a:r>
            <a:r>
              <a:rPr lang="pt-BR" baseline="0" dirty="0" err="1" smtClean="0">
                <a:solidFill>
                  <a:schemeClr val="accent6">
                    <a:lumMod val="50000"/>
                  </a:schemeClr>
                </a:solidFill>
              </a:rPr>
              <a:t>individuales</a:t>
            </a:r>
            <a:r>
              <a:rPr lang="pt-BR" baseline="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pt-B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755576" y="4437112"/>
            <a:ext cx="44196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 smtClean="0">
                <a:solidFill>
                  <a:srgbClr val="002060"/>
                </a:solidFill>
              </a:rPr>
              <a:t>b)</a:t>
            </a:r>
            <a:r>
              <a:rPr lang="pt-BR" sz="2000" baseline="0" dirty="0" smtClean="0">
                <a:solidFill>
                  <a:srgbClr val="002060"/>
                </a:solidFill>
              </a:rPr>
              <a:t> </a:t>
            </a:r>
            <a:r>
              <a:rPr lang="pt-BR" sz="2000" baseline="0" dirty="0" err="1" smtClean="0">
                <a:solidFill>
                  <a:srgbClr val="002060"/>
                </a:solidFill>
              </a:rPr>
              <a:t>Violación</a:t>
            </a:r>
            <a:r>
              <a:rPr lang="pt-BR" sz="2000" baseline="0" dirty="0" smtClean="0">
                <a:solidFill>
                  <a:srgbClr val="002060"/>
                </a:solidFill>
              </a:rPr>
              <a:t> a </a:t>
            </a:r>
            <a:r>
              <a:rPr lang="pt-BR" sz="2000" baseline="0" dirty="0" err="1" smtClean="0">
                <a:solidFill>
                  <a:srgbClr val="002060"/>
                </a:solidFill>
              </a:rPr>
              <a:t>principios</a:t>
            </a:r>
            <a:r>
              <a:rPr lang="pt-BR" sz="2000" baseline="0" dirty="0" smtClean="0">
                <a:solidFill>
                  <a:srgbClr val="002060"/>
                </a:solidFill>
              </a:rPr>
              <a:t> </a:t>
            </a:r>
            <a:r>
              <a:rPr lang="pt-BR" sz="2000" baseline="0" dirty="0" err="1" smtClean="0">
                <a:solidFill>
                  <a:srgbClr val="002060"/>
                </a:solidFill>
              </a:rPr>
              <a:t>constitucionales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899592" y="4941168"/>
            <a:ext cx="544758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</a:rPr>
              <a:t>b.1) </a:t>
            </a:r>
            <a:r>
              <a:rPr lang="pt-BR" sz="2000" b="1" dirty="0" err="1" smtClean="0">
                <a:solidFill>
                  <a:srgbClr val="002060"/>
                </a:solidFill>
              </a:rPr>
              <a:t>Igualdad</a:t>
            </a:r>
            <a:endParaRPr lang="pt-BR" sz="2000" b="1" dirty="0" smtClean="0">
              <a:solidFill>
                <a:srgbClr val="002060"/>
              </a:solidFill>
            </a:endParaRPr>
          </a:p>
          <a:p>
            <a:r>
              <a:rPr lang="pt-BR" sz="2000" b="1" dirty="0" smtClean="0">
                <a:solidFill>
                  <a:srgbClr val="002060"/>
                </a:solidFill>
              </a:rPr>
              <a:t>b.2) </a:t>
            </a:r>
            <a:r>
              <a:rPr lang="pt-BR" sz="2000" b="1" dirty="0" err="1" smtClean="0">
                <a:solidFill>
                  <a:srgbClr val="002060"/>
                </a:solidFill>
              </a:rPr>
              <a:t>Culpabilidad</a:t>
            </a:r>
            <a:endParaRPr lang="pt-BR" sz="2000" b="1" dirty="0" smtClean="0">
              <a:solidFill>
                <a:srgbClr val="002060"/>
              </a:solidFill>
            </a:endParaRPr>
          </a:p>
          <a:p>
            <a:r>
              <a:rPr lang="pt-BR" sz="2000" b="1" dirty="0" smtClean="0">
                <a:solidFill>
                  <a:srgbClr val="002060"/>
                </a:solidFill>
              </a:rPr>
              <a:t>b.3)</a:t>
            </a:r>
            <a:r>
              <a:rPr lang="pt-BR" sz="2000" b="1" dirty="0" err="1" smtClean="0">
                <a:solidFill>
                  <a:srgbClr val="002060"/>
                </a:solidFill>
              </a:rPr>
              <a:t>Intervención</a:t>
            </a:r>
            <a:r>
              <a:rPr lang="pt-BR" sz="2000" b="1" dirty="0" smtClean="0">
                <a:solidFill>
                  <a:srgbClr val="002060"/>
                </a:solidFill>
              </a:rPr>
              <a:t> Mínima</a:t>
            </a:r>
          </a:p>
          <a:p>
            <a:r>
              <a:rPr lang="pt-BR" sz="2000" b="1" dirty="0" smtClean="0">
                <a:solidFill>
                  <a:srgbClr val="002060"/>
                </a:solidFill>
              </a:rPr>
              <a:t>b.4) </a:t>
            </a:r>
            <a:r>
              <a:rPr lang="pt-BR" sz="2000" b="1" dirty="0" err="1" smtClean="0">
                <a:solidFill>
                  <a:srgbClr val="002060"/>
                </a:solidFill>
              </a:rPr>
              <a:t>Interés</a:t>
            </a:r>
            <a:r>
              <a:rPr lang="pt-BR" sz="2000" b="1" dirty="0" smtClean="0">
                <a:solidFill>
                  <a:srgbClr val="002060"/>
                </a:solidFill>
              </a:rPr>
              <a:t> Superior </a:t>
            </a:r>
            <a:r>
              <a:rPr lang="pt-BR" sz="2000" b="1" dirty="0" err="1" smtClean="0">
                <a:solidFill>
                  <a:srgbClr val="002060"/>
                </a:solidFill>
              </a:rPr>
              <a:t>del</a:t>
            </a:r>
            <a:r>
              <a:rPr lang="pt-BR" sz="2000" b="1" dirty="0" smtClean="0">
                <a:solidFill>
                  <a:srgbClr val="002060"/>
                </a:solidFill>
              </a:rPr>
              <a:t> </a:t>
            </a:r>
            <a:r>
              <a:rPr lang="pt-BR" sz="2000" b="1" dirty="0" err="1" smtClean="0">
                <a:solidFill>
                  <a:srgbClr val="002060"/>
                </a:solidFill>
              </a:rPr>
              <a:t>Niño</a:t>
            </a:r>
            <a:endParaRPr lang="pt-BR" sz="2000" b="1" dirty="0" smtClean="0">
              <a:solidFill>
                <a:srgbClr val="002060"/>
              </a:solidFill>
            </a:endParaRPr>
          </a:p>
          <a:p>
            <a:r>
              <a:rPr lang="pt-BR" sz="2000" b="1" dirty="0" smtClean="0">
                <a:solidFill>
                  <a:srgbClr val="002060"/>
                </a:solidFill>
              </a:rPr>
              <a:t>b.5)Tutela específica, </a:t>
            </a:r>
            <a:r>
              <a:rPr lang="pt-BR" sz="2000" b="1" dirty="0" err="1" smtClean="0">
                <a:solidFill>
                  <a:srgbClr val="002060"/>
                </a:solidFill>
              </a:rPr>
              <a:t>Brevedad</a:t>
            </a:r>
            <a:r>
              <a:rPr lang="pt-BR" sz="2000" b="1" dirty="0">
                <a:solidFill>
                  <a:srgbClr val="002060"/>
                </a:solidFill>
              </a:rPr>
              <a:t> </a:t>
            </a:r>
            <a:r>
              <a:rPr lang="pt-BR" sz="2000" b="1" dirty="0" smtClean="0">
                <a:solidFill>
                  <a:srgbClr val="002060"/>
                </a:solidFill>
              </a:rPr>
              <a:t>y </a:t>
            </a:r>
            <a:r>
              <a:rPr lang="pt-BR" sz="2000" b="1" dirty="0" err="1" smtClean="0">
                <a:solidFill>
                  <a:srgbClr val="002060"/>
                </a:solidFill>
              </a:rPr>
              <a:t>Excepcionalidad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8388424" y="609329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7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1"/>
          <p:cNvGrpSpPr>
            <a:grpSpLocks/>
          </p:cNvGrpSpPr>
          <p:nvPr/>
        </p:nvGrpSpPr>
        <p:grpSpPr bwMode="auto">
          <a:xfrm>
            <a:off x="0" y="188913"/>
            <a:ext cx="9144000" cy="798512"/>
            <a:chOff x="0" y="119"/>
            <a:chExt cx="5760" cy="503"/>
          </a:xfrm>
        </p:grpSpPr>
        <p:pic>
          <p:nvPicPr>
            <p:cNvPr id="3" name="Picture 261" descr="10000000000001B200000168BB0D57B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6" y="119"/>
              <a:ext cx="3334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62" descr="BandaComunicacion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19"/>
              <a:ext cx="2494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tângulo 6"/>
          <p:cNvSpPr/>
          <p:nvPr/>
        </p:nvSpPr>
        <p:spPr>
          <a:xfrm>
            <a:off x="827584" y="1484784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sz="2400" dirty="0" smtClean="0">
                <a:solidFill>
                  <a:srgbClr val="002060"/>
                </a:solidFill>
              </a:rPr>
              <a:t> FALACIAS</a:t>
            </a:r>
            <a:r>
              <a:rPr lang="pt-BR" sz="2400" baseline="0" dirty="0" smtClean="0">
                <a:solidFill>
                  <a:srgbClr val="002060"/>
                </a:solidFill>
              </a:rPr>
              <a:t> JUSTIFICADORAS DE LA PEC 171</a:t>
            </a:r>
            <a:r>
              <a:rPr lang="en-US" sz="2400" baseline="0" dirty="0" smtClean="0">
                <a:solidFill>
                  <a:srgbClr val="002060"/>
                </a:solidFill>
              </a:rPr>
              <a:t>/ 1993</a:t>
            </a:r>
            <a:endParaRPr lang="pt-BR" sz="2400" dirty="0">
              <a:solidFill>
                <a:srgbClr val="002060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899592" y="2276872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a)</a:t>
            </a:r>
            <a:r>
              <a:rPr lang="en-US" sz="2000" b="1" baseline="0" dirty="0" smtClean="0">
                <a:solidFill>
                  <a:srgbClr val="002060"/>
                </a:solidFill>
              </a:rPr>
              <a:t> </a:t>
            </a:r>
            <a:r>
              <a:rPr lang="en-US" sz="2000" b="1" baseline="0" dirty="0" err="1" smtClean="0">
                <a:solidFill>
                  <a:srgbClr val="002060"/>
                </a:solidFill>
              </a:rPr>
              <a:t>Reducci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ón</a:t>
            </a:r>
            <a:r>
              <a:rPr lang="pt-BR" sz="2000" b="1" baseline="0" dirty="0" smtClean="0">
                <a:solidFill>
                  <a:srgbClr val="002060"/>
                </a:solidFill>
              </a:rPr>
              <a:t> de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la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criminalidad</a:t>
            </a:r>
            <a:r>
              <a:rPr lang="pt-BR" sz="2000" b="1" baseline="0" dirty="0" smtClean="0">
                <a:solidFill>
                  <a:srgbClr val="002060"/>
                </a:solidFill>
              </a:rPr>
              <a:t> de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los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jóvenes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brasileños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2051720" y="3140968"/>
            <a:ext cx="4475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</a:rPr>
              <a:t>Se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contrapone</a:t>
            </a:r>
            <a:r>
              <a:rPr lang="pt-BR" sz="2000" b="1" baseline="0" dirty="0" smtClean="0">
                <a:solidFill>
                  <a:srgbClr val="002060"/>
                </a:solidFill>
              </a:rPr>
              <a:t> a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las</a:t>
            </a:r>
            <a:r>
              <a:rPr lang="pt-BR" sz="2000" b="1" baseline="0" dirty="0" smtClean="0">
                <a:solidFill>
                  <a:srgbClr val="002060"/>
                </a:solidFill>
              </a:rPr>
              <a:t> ‘‘verdades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oficiales</a:t>
            </a:r>
            <a:r>
              <a:rPr lang="pt-BR" sz="2000" b="1" baseline="0" dirty="0" smtClean="0">
                <a:solidFill>
                  <a:srgbClr val="002060"/>
                </a:solidFill>
              </a:rPr>
              <a:t>’’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467544" y="3501008"/>
            <a:ext cx="4608512" cy="72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</a:rPr>
              <a:t>Departamento</a:t>
            </a:r>
            <a:r>
              <a:rPr lang="pt-BR" sz="2000" b="1" baseline="0" dirty="0" smtClean="0">
                <a:solidFill>
                  <a:srgbClr val="002060"/>
                </a:solidFill>
              </a:rPr>
              <a:t> de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Fiscalización</a:t>
            </a:r>
            <a:r>
              <a:rPr lang="pt-BR" sz="2000" b="1" baseline="0" dirty="0" smtClean="0">
                <a:solidFill>
                  <a:srgbClr val="002060"/>
                </a:solidFill>
              </a:rPr>
              <a:t>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del</a:t>
            </a:r>
            <a:r>
              <a:rPr lang="pt-BR" sz="2000" b="1" baseline="0" dirty="0" smtClean="0">
                <a:solidFill>
                  <a:srgbClr val="002060"/>
                </a:solidFill>
              </a:rPr>
              <a:t> Sistema </a:t>
            </a:r>
            <a:r>
              <a:rPr lang="pt-BR" sz="2000" b="1" baseline="0" dirty="0" err="1" smtClean="0">
                <a:solidFill>
                  <a:srgbClr val="002060"/>
                </a:solidFill>
              </a:rPr>
              <a:t>Carcelario</a:t>
            </a:r>
            <a:endParaRPr lang="pt-BR" sz="2000" b="1" dirty="0">
              <a:solidFill>
                <a:srgbClr val="002060"/>
              </a:solidFill>
            </a:endParaRPr>
          </a:p>
        </p:txBody>
      </p:sp>
      <p:graphicFrame>
        <p:nvGraphicFramePr>
          <p:cNvPr id="12" name="Gráfico 11"/>
          <p:cNvGraphicFramePr/>
          <p:nvPr/>
        </p:nvGraphicFramePr>
        <p:xfrm>
          <a:off x="3419872" y="3933056"/>
          <a:ext cx="4896544" cy="2924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Retângulo 15"/>
          <p:cNvSpPr/>
          <p:nvPr/>
        </p:nvSpPr>
        <p:spPr>
          <a:xfrm>
            <a:off x="467544" y="4437112"/>
            <a:ext cx="18373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 err="1" smtClean="0">
                <a:solidFill>
                  <a:srgbClr val="002060"/>
                </a:solidFill>
              </a:rPr>
              <a:t>Fundación</a:t>
            </a:r>
            <a:r>
              <a:rPr lang="pt-BR" sz="2000" b="1" dirty="0" smtClean="0">
                <a:solidFill>
                  <a:srgbClr val="002060"/>
                </a:solidFill>
              </a:rPr>
              <a:t> Casa</a:t>
            </a:r>
            <a:endParaRPr lang="pt-BR" sz="2000" b="1" dirty="0">
              <a:solidFill>
                <a:srgbClr val="002060"/>
              </a:solidFill>
            </a:endParaRPr>
          </a:p>
        </p:txBody>
      </p:sp>
      <p:graphicFrame>
        <p:nvGraphicFramePr>
          <p:cNvPr id="17" name="Gráfico 16"/>
          <p:cNvGraphicFramePr/>
          <p:nvPr/>
        </p:nvGraphicFramePr>
        <p:xfrm>
          <a:off x="2627784" y="3284984"/>
          <a:ext cx="5928320" cy="3355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Retângulo 17"/>
          <p:cNvSpPr/>
          <p:nvPr/>
        </p:nvSpPr>
        <p:spPr>
          <a:xfrm>
            <a:off x="8604448" y="623731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8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Graphic spid="12" grpId="0">
        <p:bldAsOne/>
      </p:bldGraphic>
      <p:bldGraphic spid="12" grpId="1">
        <p:bldAsOne/>
      </p:bldGraphic>
      <p:bldGraphic spid="17" grpId="0">
        <p:bldAsOne/>
      </p:bldGraphic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</TotalTime>
  <Words>1147</Words>
  <Application>Microsoft Office PowerPoint</Application>
  <PresentationFormat>Apresentação na tela (4:3)</PresentationFormat>
  <Paragraphs>158</Paragraphs>
  <Slides>16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17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vaio</dc:creator>
  <cp:lastModifiedBy>vaio</cp:lastModifiedBy>
  <cp:revision>53</cp:revision>
  <dcterms:created xsi:type="dcterms:W3CDTF">2016-07-10T12:52:49Z</dcterms:created>
  <dcterms:modified xsi:type="dcterms:W3CDTF">2016-07-12T19:32:01Z</dcterms:modified>
</cp:coreProperties>
</file>